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sldIdLst>
    <p:sldId id="256" r:id="rId2"/>
    <p:sldId id="257" r:id="rId3"/>
    <p:sldId id="470" r:id="rId4"/>
    <p:sldId id="468" r:id="rId5"/>
    <p:sldId id="467" r:id="rId6"/>
    <p:sldId id="469" r:id="rId7"/>
    <p:sldId id="453" r:id="rId8"/>
    <p:sldId id="434" r:id="rId9"/>
    <p:sldId id="431" r:id="rId10"/>
    <p:sldId id="466" r:id="rId11"/>
    <p:sldId id="258" r:id="rId12"/>
    <p:sldId id="471" r:id="rId13"/>
    <p:sldId id="439" r:id="rId14"/>
    <p:sldId id="473" r:id="rId15"/>
    <p:sldId id="451" r:id="rId16"/>
    <p:sldId id="437" r:id="rId17"/>
    <p:sldId id="443" r:id="rId18"/>
    <p:sldId id="474" r:id="rId19"/>
    <p:sldId id="447" r:id="rId20"/>
    <p:sldId id="428" r:id="rId21"/>
    <p:sldId id="472" r:id="rId22"/>
    <p:sldId id="4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00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666"/>
    <p:restoredTop sz="86308"/>
  </p:normalViewPr>
  <p:slideViewPr>
    <p:cSldViewPr snapToGrid="0" snapToObjects="1">
      <p:cViewPr varScale="1">
        <p:scale>
          <a:sx n="104" d="100"/>
          <a:sy n="104" d="100"/>
        </p:scale>
        <p:origin x="144" y="378"/>
      </p:cViewPr>
      <p:guideLst>
        <p:guide orient="horz" pos="2160"/>
        <p:guide pos="3840"/>
      </p:guideLst>
    </p:cSldViewPr>
  </p:slideViewPr>
  <p:outlineViewPr>
    <p:cViewPr>
      <p:scale>
        <a:sx n="33" d="100"/>
        <a:sy n="33" d="100"/>
      </p:scale>
      <p:origin x="0" y="-1662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362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1882AD-37FF-F943-A340-2AAF0C62C1AB}" type="datetimeFigureOut">
              <a:rPr lang="en-US" smtClean="0"/>
              <a:t>12/16/2019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752619-7CAC-0E40-A536-1382CF8E9725}" type="slidenum">
              <a:rPr lang="en-US" smtClean="0"/>
              <a:t>‹#›</a:t>
            </a:fld>
            <a:endParaRPr lang="en-US"/>
          </a:p>
        </p:txBody>
      </p:sp>
    </p:spTree>
    <p:extLst>
      <p:ext uri="{BB962C8B-B14F-4D97-AF65-F5344CB8AC3E}">
        <p14:creationId xmlns:p14="http://schemas.microsoft.com/office/powerpoint/2010/main" val="2587968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752619-7CAC-0E40-A536-1382CF8E9725}" type="slidenum">
              <a:rPr lang="en-US" smtClean="0"/>
              <a:t>2</a:t>
            </a:fld>
            <a:endParaRPr lang="en-US"/>
          </a:p>
        </p:txBody>
      </p:sp>
    </p:spTree>
    <p:extLst>
      <p:ext uri="{BB962C8B-B14F-4D97-AF65-F5344CB8AC3E}">
        <p14:creationId xmlns:p14="http://schemas.microsoft.com/office/powerpoint/2010/main" val="3173937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752619-7CAC-0E40-A536-1382CF8E9725}" type="slidenum">
              <a:rPr lang="en-US" smtClean="0"/>
              <a:t>20</a:t>
            </a:fld>
            <a:endParaRPr lang="en-US"/>
          </a:p>
        </p:txBody>
      </p:sp>
    </p:spTree>
    <p:extLst>
      <p:ext uri="{BB962C8B-B14F-4D97-AF65-F5344CB8AC3E}">
        <p14:creationId xmlns:p14="http://schemas.microsoft.com/office/powerpoint/2010/main" val="2950080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C0D405-BF10-3941-B03A-10B0721E6D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D364961-147D-7144-80DC-120DAEC432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A66755D-30A3-4A4B-A2D3-19039032CC0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5DB8B068-8E7C-254E-8562-99AC510B1A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5C6A021-C777-4948-9582-2F84046E4649}"/>
              </a:ext>
            </a:extLst>
          </p:cNvPr>
          <p:cNvSpPr>
            <a:spLocks noGrp="1"/>
          </p:cNvSpPr>
          <p:nvPr>
            <p:ph type="sldNum" sz="quarter" idx="12"/>
          </p:nvPr>
        </p:nvSpPr>
        <p:spPr/>
        <p:txBody>
          <a:bodyPr/>
          <a:lstStyle/>
          <a:p>
            <a:fld id="{EA27E8F8-8289-A246-8CA4-62F8B1518944}" type="slidenum">
              <a:rPr lang="en-US" smtClean="0"/>
              <a:t>‹#›</a:t>
            </a:fld>
            <a:endParaRPr lang="en-US"/>
          </a:p>
        </p:txBody>
      </p:sp>
    </p:spTree>
    <p:extLst>
      <p:ext uri="{BB962C8B-B14F-4D97-AF65-F5344CB8AC3E}">
        <p14:creationId xmlns:p14="http://schemas.microsoft.com/office/powerpoint/2010/main" val="2325693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3F21CC-B636-1145-8AE7-1D99BDBA42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F9FC396B-3CFA-534F-8D34-B36C8AF3AE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179381EC-D02F-834E-8AF5-DBF0AB3712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E9DE0EC8-D7AD-B44C-9417-C1CC4D21951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 xmlns:a16="http://schemas.microsoft.com/office/drawing/2014/main" id="{1DB064F0-16C4-6749-90A5-5D5E3A9DA8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FE57B52-14A8-564B-B207-FF58849F10D3}"/>
              </a:ext>
            </a:extLst>
          </p:cNvPr>
          <p:cNvSpPr>
            <a:spLocks noGrp="1"/>
          </p:cNvSpPr>
          <p:nvPr>
            <p:ph type="sldNum" sz="quarter" idx="12"/>
          </p:nvPr>
        </p:nvSpPr>
        <p:spPr/>
        <p:txBody>
          <a:bodyPr/>
          <a:lstStyle/>
          <a:p>
            <a:fld id="{EA27E8F8-8289-A246-8CA4-62F8B1518944}" type="slidenum">
              <a:rPr lang="en-US" smtClean="0"/>
              <a:t>‹#›</a:t>
            </a:fld>
            <a:endParaRPr lang="en-US"/>
          </a:p>
        </p:txBody>
      </p:sp>
    </p:spTree>
    <p:extLst>
      <p:ext uri="{BB962C8B-B14F-4D97-AF65-F5344CB8AC3E}">
        <p14:creationId xmlns:p14="http://schemas.microsoft.com/office/powerpoint/2010/main" val="3405891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5F83EE-80AA-9A4E-9147-1A20FBDD1F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411EACE-DBCA-CE4A-968D-7555FFFF3B1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02D407A-CB6C-4D4C-B4D5-D2E8534DAAA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D9CBF164-3676-8F43-BE21-ED03CB0CBD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8133725-6072-5E45-B271-7D768165580D}"/>
              </a:ext>
            </a:extLst>
          </p:cNvPr>
          <p:cNvSpPr>
            <a:spLocks noGrp="1"/>
          </p:cNvSpPr>
          <p:nvPr>
            <p:ph type="sldNum" sz="quarter" idx="12"/>
          </p:nvPr>
        </p:nvSpPr>
        <p:spPr/>
        <p:txBody>
          <a:bodyPr/>
          <a:lstStyle/>
          <a:p>
            <a:fld id="{EA27E8F8-8289-A246-8CA4-62F8B1518944}" type="slidenum">
              <a:rPr lang="en-US" smtClean="0"/>
              <a:t>‹#›</a:t>
            </a:fld>
            <a:endParaRPr lang="en-US"/>
          </a:p>
        </p:txBody>
      </p:sp>
    </p:spTree>
    <p:extLst>
      <p:ext uri="{BB962C8B-B14F-4D97-AF65-F5344CB8AC3E}">
        <p14:creationId xmlns:p14="http://schemas.microsoft.com/office/powerpoint/2010/main" val="1589744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E990376-491F-0845-BE88-0A46094F82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317FE72-AF2A-D943-BA93-93A6F7D4B62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F2CD02A-1F4F-CE46-8021-8D12D72AAD0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6B63C042-1B44-D24D-BA73-8AD8AD64E3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885C9D6-E627-8547-952B-51101ED2F6AF}"/>
              </a:ext>
            </a:extLst>
          </p:cNvPr>
          <p:cNvSpPr>
            <a:spLocks noGrp="1"/>
          </p:cNvSpPr>
          <p:nvPr>
            <p:ph type="sldNum" sz="quarter" idx="12"/>
          </p:nvPr>
        </p:nvSpPr>
        <p:spPr/>
        <p:txBody>
          <a:bodyPr/>
          <a:lstStyle/>
          <a:p>
            <a:fld id="{EA27E8F8-8289-A246-8CA4-62F8B1518944}" type="slidenum">
              <a:rPr lang="en-US" smtClean="0"/>
              <a:t>‹#›</a:t>
            </a:fld>
            <a:endParaRPr lang="en-US"/>
          </a:p>
        </p:txBody>
      </p:sp>
    </p:spTree>
    <p:extLst>
      <p:ext uri="{BB962C8B-B14F-4D97-AF65-F5344CB8AC3E}">
        <p14:creationId xmlns:p14="http://schemas.microsoft.com/office/powerpoint/2010/main" val="420432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B8D7B4-846A-5F4A-ACB4-36988EDF37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426D826-23F9-6E42-9B63-8B1EBFDAC88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73AE1A6-23B1-6444-B322-6D0DC945117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5B4A013B-9089-1642-86B8-0C3B19830B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41D9CD7-347B-E34F-9080-43D2B0CB0E24}"/>
              </a:ext>
            </a:extLst>
          </p:cNvPr>
          <p:cNvSpPr>
            <a:spLocks noGrp="1"/>
          </p:cNvSpPr>
          <p:nvPr>
            <p:ph type="sldNum" sz="quarter" idx="12"/>
          </p:nvPr>
        </p:nvSpPr>
        <p:spPr/>
        <p:txBody>
          <a:bodyPr/>
          <a:lstStyle/>
          <a:p>
            <a:fld id="{EA27E8F8-8289-A246-8CA4-62F8B1518944}" type="slidenum">
              <a:rPr lang="en-US" smtClean="0"/>
              <a:t>‹#›</a:t>
            </a:fld>
            <a:endParaRPr lang="en-US"/>
          </a:p>
        </p:txBody>
      </p:sp>
    </p:spTree>
    <p:extLst>
      <p:ext uri="{BB962C8B-B14F-4D97-AF65-F5344CB8AC3E}">
        <p14:creationId xmlns:p14="http://schemas.microsoft.com/office/powerpoint/2010/main" val="23401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E7385A-912B-BB43-A0E4-4B55AB2931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5974A3F1-C0A5-B649-8B35-A9E6E20A54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C3CC44D8-5999-934C-BDE7-8F105804D47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0ABB4DE0-E1E6-0540-B4B1-B8E9188621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1899AC4-125E-9649-93CC-0BE976DAC3EC}"/>
              </a:ext>
            </a:extLst>
          </p:cNvPr>
          <p:cNvSpPr>
            <a:spLocks noGrp="1"/>
          </p:cNvSpPr>
          <p:nvPr>
            <p:ph type="sldNum" sz="quarter" idx="12"/>
          </p:nvPr>
        </p:nvSpPr>
        <p:spPr/>
        <p:txBody>
          <a:bodyPr/>
          <a:lstStyle/>
          <a:p>
            <a:fld id="{EA27E8F8-8289-A246-8CA4-62F8B1518944}" type="slidenum">
              <a:rPr lang="en-US" smtClean="0"/>
              <a:t>‹#›</a:t>
            </a:fld>
            <a:endParaRPr lang="en-US"/>
          </a:p>
        </p:txBody>
      </p:sp>
    </p:spTree>
    <p:extLst>
      <p:ext uri="{BB962C8B-B14F-4D97-AF65-F5344CB8AC3E}">
        <p14:creationId xmlns:p14="http://schemas.microsoft.com/office/powerpoint/2010/main" val="1988456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BHN Master">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B1F1ADF-8AF0-B046-9CF5-0E162790AA0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38BE47EA-8488-C54E-A811-97C6F43ABC4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 xmlns:a16="http://schemas.microsoft.com/office/drawing/2014/main" id="{025C199A-1BA8-274B-9683-98AB11B3E087}"/>
              </a:ext>
            </a:extLst>
          </p:cNvPr>
          <p:cNvSpPr>
            <a:spLocks noGrp="1"/>
          </p:cNvSpPr>
          <p:nvPr>
            <p:ph type="sldNum" sz="quarter" idx="12"/>
          </p:nvPr>
        </p:nvSpPr>
        <p:spPr>
          <a:xfrm>
            <a:off x="7215189" y="6296024"/>
            <a:ext cx="2528888" cy="365125"/>
          </a:xfrm>
        </p:spPr>
        <p:txBody>
          <a:bodyPr/>
          <a:lstStyle>
            <a:lvl1pPr>
              <a:defRPr sz="2400"/>
            </a:lvl1pPr>
          </a:lstStyle>
          <a:p>
            <a:r>
              <a:rPr lang="en-US" dirty="0">
                <a:solidFill>
                  <a:srgbClr val="B70001"/>
                </a:solidFill>
              </a:rPr>
              <a:t>CBH</a:t>
            </a:r>
            <a:r>
              <a:rPr lang="en-US" dirty="0">
                <a:solidFill>
                  <a:schemeClr val="tx2"/>
                </a:solidFill>
              </a:rPr>
              <a:t>N</a:t>
            </a:r>
          </a:p>
        </p:txBody>
      </p:sp>
      <p:sp>
        <p:nvSpPr>
          <p:cNvPr id="10" name="Footer Placeholder 9">
            <a:extLst>
              <a:ext uri="{FF2B5EF4-FFF2-40B4-BE49-F238E27FC236}">
                <a16:creationId xmlns="" xmlns:a16="http://schemas.microsoft.com/office/drawing/2014/main" id="{4EAD3367-060F-1D46-9365-390A5B86CC97}"/>
              </a:ext>
            </a:extLst>
          </p:cNvPr>
          <p:cNvSpPr>
            <a:spLocks noGrp="1"/>
          </p:cNvSpPr>
          <p:nvPr>
            <p:ph type="ftr" sz="quarter" idx="14"/>
          </p:nvPr>
        </p:nvSpPr>
        <p:spPr>
          <a:xfrm>
            <a:off x="9915524" y="6356350"/>
            <a:ext cx="1438275" cy="365125"/>
          </a:xfrm>
        </p:spPr>
        <p:txBody>
          <a:bodyPr/>
          <a:lstStyle/>
          <a:p>
            <a:endParaRPr lang="en-US" dirty="0"/>
          </a:p>
        </p:txBody>
      </p:sp>
      <p:sp>
        <p:nvSpPr>
          <p:cNvPr id="2" name="Date Placeholder 1">
            <a:extLst>
              <a:ext uri="{FF2B5EF4-FFF2-40B4-BE49-F238E27FC236}">
                <a16:creationId xmlns="" xmlns:a16="http://schemas.microsoft.com/office/drawing/2014/main" id="{E6E146F7-E46D-5B44-8107-8145FE81BD2F}"/>
              </a:ext>
            </a:extLst>
          </p:cNvPr>
          <p:cNvSpPr>
            <a:spLocks noGrp="1"/>
          </p:cNvSpPr>
          <p:nvPr>
            <p:ph type="dt" sz="half" idx="15"/>
          </p:nvPr>
        </p:nvSpPr>
        <p:spPr/>
        <p:txBody>
          <a:bodyPr/>
          <a:lstStyle/>
          <a:p>
            <a:endParaRPr lang="en-US"/>
          </a:p>
        </p:txBody>
      </p:sp>
    </p:spTree>
    <p:extLst>
      <p:ext uri="{BB962C8B-B14F-4D97-AF65-F5344CB8AC3E}">
        <p14:creationId xmlns:p14="http://schemas.microsoft.com/office/powerpoint/2010/main" val="226054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15F0A5-568D-8449-9532-D69CC7A28D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8DA63233-E8B1-F64A-8212-297497B73E3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 xmlns:a16="http://schemas.microsoft.com/office/drawing/2014/main" id="{C13615C2-2229-E24E-852C-AEB4D1743D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AEDBA56A-CE05-2743-A6A0-6BE9F763EA2D}"/>
              </a:ext>
            </a:extLst>
          </p:cNvPr>
          <p:cNvSpPr>
            <a:spLocks noGrp="1"/>
          </p:cNvSpPr>
          <p:nvPr>
            <p:ph type="sldNum" sz="quarter" idx="12"/>
          </p:nvPr>
        </p:nvSpPr>
        <p:spPr/>
        <p:txBody>
          <a:bodyPr/>
          <a:lstStyle/>
          <a:p>
            <a:fld id="{EA27E8F8-8289-A246-8CA4-62F8B1518944}" type="slidenum">
              <a:rPr lang="en-US" smtClean="0"/>
              <a:t>‹#›</a:t>
            </a:fld>
            <a:endParaRPr lang="en-US"/>
          </a:p>
        </p:txBody>
      </p:sp>
    </p:spTree>
    <p:extLst>
      <p:ext uri="{BB962C8B-B14F-4D97-AF65-F5344CB8AC3E}">
        <p14:creationId xmlns:p14="http://schemas.microsoft.com/office/powerpoint/2010/main" val="4264795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5C842A-C194-D244-BC78-EFDCA53A8D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FE9A412A-BD14-1747-8EAB-14DDA487B3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C9987663-5B77-0147-BAC9-BADFEF945BC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9FEF8E0-44C4-9741-A39A-2E73169985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481CADA2-90DD-314A-967A-1A08E550584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7660917-FC4F-4942-920F-B6A8302B0DF3}"/>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 xmlns:a16="http://schemas.microsoft.com/office/drawing/2014/main" id="{8F83045B-8629-1A4D-B943-F3FB786157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514270FB-59B1-EE48-A4D7-1C808E4A1892}"/>
              </a:ext>
            </a:extLst>
          </p:cNvPr>
          <p:cNvSpPr>
            <a:spLocks noGrp="1"/>
          </p:cNvSpPr>
          <p:nvPr>
            <p:ph type="sldNum" sz="quarter" idx="12"/>
          </p:nvPr>
        </p:nvSpPr>
        <p:spPr/>
        <p:txBody>
          <a:bodyPr/>
          <a:lstStyle/>
          <a:p>
            <a:fld id="{EA27E8F8-8289-A246-8CA4-62F8B1518944}" type="slidenum">
              <a:rPr lang="en-US" smtClean="0"/>
              <a:t>‹#›</a:t>
            </a:fld>
            <a:endParaRPr lang="en-US"/>
          </a:p>
        </p:txBody>
      </p:sp>
    </p:spTree>
    <p:extLst>
      <p:ext uri="{BB962C8B-B14F-4D97-AF65-F5344CB8AC3E}">
        <p14:creationId xmlns:p14="http://schemas.microsoft.com/office/powerpoint/2010/main" val="43637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F66E30-2D29-3144-8F51-8B0B8D37C7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83C9B68-256F-7048-9931-F59722AA8A22}"/>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 xmlns:a16="http://schemas.microsoft.com/office/drawing/2014/main" id="{6C45DB0F-8D59-524E-9FC4-9DDF0E24F3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D91C3157-1D52-0E4B-8786-EAC9095B5CF2}"/>
              </a:ext>
            </a:extLst>
          </p:cNvPr>
          <p:cNvSpPr>
            <a:spLocks noGrp="1"/>
          </p:cNvSpPr>
          <p:nvPr>
            <p:ph type="sldNum" sz="quarter" idx="12"/>
          </p:nvPr>
        </p:nvSpPr>
        <p:spPr/>
        <p:txBody>
          <a:bodyPr/>
          <a:lstStyle/>
          <a:p>
            <a:fld id="{EA27E8F8-8289-A246-8CA4-62F8B1518944}" type="slidenum">
              <a:rPr lang="en-US" smtClean="0"/>
              <a:t>‹#›</a:t>
            </a:fld>
            <a:endParaRPr lang="en-US"/>
          </a:p>
        </p:txBody>
      </p:sp>
    </p:spTree>
    <p:extLst>
      <p:ext uri="{BB962C8B-B14F-4D97-AF65-F5344CB8AC3E}">
        <p14:creationId xmlns:p14="http://schemas.microsoft.com/office/powerpoint/2010/main" val="868283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DE93CB4-0DC4-B04B-B0AA-BBBA0DD22B83}"/>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 xmlns:a16="http://schemas.microsoft.com/office/drawing/2014/main" id="{80C91AF4-4D59-C440-B0F4-B9819A2F3E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74E9C074-1274-9F41-AE0D-DF80458A95C6}"/>
              </a:ext>
            </a:extLst>
          </p:cNvPr>
          <p:cNvSpPr>
            <a:spLocks noGrp="1"/>
          </p:cNvSpPr>
          <p:nvPr>
            <p:ph type="sldNum" sz="quarter" idx="12"/>
          </p:nvPr>
        </p:nvSpPr>
        <p:spPr/>
        <p:txBody>
          <a:bodyPr/>
          <a:lstStyle/>
          <a:p>
            <a:fld id="{EA27E8F8-8289-A246-8CA4-62F8B1518944}" type="slidenum">
              <a:rPr lang="en-US" smtClean="0"/>
              <a:t>‹#›</a:t>
            </a:fld>
            <a:endParaRPr lang="en-US"/>
          </a:p>
        </p:txBody>
      </p:sp>
    </p:spTree>
    <p:extLst>
      <p:ext uri="{BB962C8B-B14F-4D97-AF65-F5344CB8AC3E}">
        <p14:creationId xmlns:p14="http://schemas.microsoft.com/office/powerpoint/2010/main" val="1961617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C5B38E-EF67-FF46-A9A2-7CF96C4180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917967A-24C0-2D47-9032-658B8087EF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E26E8B5-0603-144F-999D-77272D4D55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3632D2C4-BCF8-E149-89FA-3495A4C4ADA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 xmlns:a16="http://schemas.microsoft.com/office/drawing/2014/main" id="{4E7C275F-EE2A-B949-8022-C0CBF4B00A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5C4ED51-6CC5-5249-B887-2357BAD044EE}"/>
              </a:ext>
            </a:extLst>
          </p:cNvPr>
          <p:cNvSpPr>
            <a:spLocks noGrp="1"/>
          </p:cNvSpPr>
          <p:nvPr>
            <p:ph type="sldNum" sz="quarter" idx="12"/>
          </p:nvPr>
        </p:nvSpPr>
        <p:spPr/>
        <p:txBody>
          <a:bodyPr/>
          <a:lstStyle/>
          <a:p>
            <a:fld id="{EA27E8F8-8289-A246-8CA4-62F8B1518944}" type="slidenum">
              <a:rPr lang="en-US" smtClean="0"/>
              <a:t>‹#›</a:t>
            </a:fld>
            <a:endParaRPr lang="en-US"/>
          </a:p>
        </p:txBody>
      </p:sp>
    </p:spTree>
    <p:extLst>
      <p:ext uri="{BB962C8B-B14F-4D97-AF65-F5344CB8AC3E}">
        <p14:creationId xmlns:p14="http://schemas.microsoft.com/office/powerpoint/2010/main" val="3474375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37478D8-863F-6946-8134-135C2A5C15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1B1145D-4D4B-A04E-9CED-8EE4A5E2F7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2C888D9-B4F2-314B-89AB-171390C8B3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 xmlns:a16="http://schemas.microsoft.com/office/drawing/2014/main" id="{A6D4970E-A39C-DF4E-BD64-E85846DE9C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3B7D62F9-4A75-6244-B42B-3B362BEE5A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27E8F8-8289-A246-8CA4-62F8B1518944}" type="slidenum">
              <a:rPr lang="en-US" smtClean="0"/>
              <a:t>‹#›</a:t>
            </a:fld>
            <a:endParaRPr lang="en-US"/>
          </a:p>
        </p:txBody>
      </p:sp>
    </p:spTree>
    <p:extLst>
      <p:ext uri="{BB962C8B-B14F-4D97-AF65-F5344CB8AC3E}">
        <p14:creationId xmlns:p14="http://schemas.microsoft.com/office/powerpoint/2010/main" val="1680805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file:////var/folders/p2/0xzx29hn5dl26bfxvtxp2j000000gn/T/com.microsoft.Word/WebArchiveCopyPasteTempFiles/page1image1826912" TargetMode="Externa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tiff"/><Relationship Id="rId4" Type="http://schemas.openxmlformats.org/officeDocument/2006/relationships/image" Target="../media/image16.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file:////var/folders/p2/0xzx29hn5dl26bfxvtxp2j000000gn/T/com.microsoft.Word/WebArchiveCopyPasteTempFiles/images%3fq=tbnANd9GcSC7QVxCjgaXCRDwllvSOKfBSWvaTuf8LRNpBZr3yYJQmiNAivPZPnWu1Nc"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11F6FF-3D4B-C343-911E-5800CD83F4A8}"/>
              </a:ext>
            </a:extLst>
          </p:cNvPr>
          <p:cNvSpPr>
            <a:spLocks noGrp="1"/>
          </p:cNvSpPr>
          <p:nvPr>
            <p:ph type="ctrTitle"/>
          </p:nvPr>
        </p:nvSpPr>
        <p:spPr>
          <a:xfrm>
            <a:off x="2875546" y="1122363"/>
            <a:ext cx="7792453" cy="2387600"/>
          </a:xfrm>
        </p:spPr>
        <p:txBody>
          <a:bodyPr>
            <a:normAutofit/>
          </a:bodyPr>
          <a:lstStyle/>
          <a:p>
            <a:r>
              <a:rPr lang="en-US" b="1" dirty="0">
                <a:solidFill>
                  <a:srgbClr val="C00000"/>
                </a:solidFill>
              </a:rPr>
              <a:t/>
            </a:r>
            <a:br>
              <a:rPr lang="en-US" b="1" dirty="0">
                <a:solidFill>
                  <a:srgbClr val="C00000"/>
                </a:solidFill>
              </a:rPr>
            </a:br>
            <a:endParaRPr lang="en-US" b="1" dirty="0">
              <a:solidFill>
                <a:srgbClr val="C00000"/>
              </a:solidFill>
            </a:endParaRPr>
          </a:p>
        </p:txBody>
      </p:sp>
      <p:sp>
        <p:nvSpPr>
          <p:cNvPr id="3" name="Subtitle 2">
            <a:extLst>
              <a:ext uri="{FF2B5EF4-FFF2-40B4-BE49-F238E27FC236}">
                <a16:creationId xmlns="" xmlns:a16="http://schemas.microsoft.com/office/drawing/2014/main" id="{88AF718A-23BC-3D49-8FCC-57584A574DD1}"/>
              </a:ext>
            </a:extLst>
          </p:cNvPr>
          <p:cNvSpPr>
            <a:spLocks noGrp="1"/>
          </p:cNvSpPr>
          <p:nvPr>
            <p:ph type="subTitle" idx="1"/>
          </p:nvPr>
        </p:nvSpPr>
        <p:spPr>
          <a:xfrm>
            <a:off x="1084881" y="2798763"/>
            <a:ext cx="9263259" cy="2889115"/>
          </a:xfrm>
        </p:spPr>
        <p:txBody>
          <a:bodyPr>
            <a:normAutofit/>
          </a:bodyPr>
          <a:lstStyle/>
          <a:p>
            <a:r>
              <a:rPr lang="en-US" sz="3600" dirty="0" smtClean="0">
                <a:solidFill>
                  <a:srgbClr val="C00000"/>
                </a:solidFill>
              </a:rPr>
              <a:t>Board of Directors Presentation</a:t>
            </a:r>
            <a:endParaRPr lang="en-US" sz="3600" dirty="0">
              <a:solidFill>
                <a:srgbClr val="C00000"/>
              </a:solidFill>
            </a:endParaRPr>
          </a:p>
          <a:p>
            <a:r>
              <a:rPr lang="en-US" smtClean="0">
                <a:solidFill>
                  <a:srgbClr val="C00000"/>
                </a:solidFill>
              </a:rPr>
              <a:t>December 4 2019</a:t>
            </a:r>
            <a:endParaRPr lang="en-US" dirty="0">
              <a:solidFill>
                <a:srgbClr val="C00000"/>
              </a:solidFill>
            </a:endParaRPr>
          </a:p>
          <a:p>
            <a:r>
              <a:rPr lang="en-US" dirty="0" smtClean="0">
                <a:solidFill>
                  <a:srgbClr val="C00000"/>
                </a:solidFill>
              </a:rPr>
              <a:t>Columbia County Community Healthcare Consortium</a:t>
            </a:r>
            <a:endParaRPr lang="en-US" dirty="0">
              <a:solidFill>
                <a:srgbClr val="C00000"/>
              </a:solidFill>
            </a:endParaRPr>
          </a:p>
          <a:p>
            <a:r>
              <a:rPr lang="en-US" dirty="0">
                <a:solidFill>
                  <a:srgbClr val="C00000"/>
                </a:solidFill>
              </a:rPr>
              <a:t>Dorothy </a:t>
            </a:r>
            <a:r>
              <a:rPr lang="en-US" dirty="0" err="1">
                <a:solidFill>
                  <a:srgbClr val="C00000"/>
                </a:solidFill>
              </a:rPr>
              <a:t>Cucinelli</a:t>
            </a:r>
            <a:r>
              <a:rPr lang="en-US" dirty="0">
                <a:solidFill>
                  <a:srgbClr val="C00000"/>
                </a:solidFill>
              </a:rPr>
              <a:t>, PhD</a:t>
            </a:r>
          </a:p>
          <a:p>
            <a:r>
              <a:rPr lang="en-US" dirty="0">
                <a:solidFill>
                  <a:srgbClr val="C00000"/>
                </a:solidFill>
              </a:rPr>
              <a:t>CEO, Capital Behavioral Health Network</a:t>
            </a:r>
          </a:p>
          <a:p>
            <a:endParaRPr lang="en-US" dirty="0">
              <a:solidFill>
                <a:srgbClr val="C00000"/>
              </a:solidFill>
            </a:endParaRPr>
          </a:p>
        </p:txBody>
      </p:sp>
      <p:pic>
        <p:nvPicPr>
          <p:cNvPr id="5128" name="Picture 8" descr="page1image3002752">
            <a:extLst>
              <a:ext uri="{FF2B5EF4-FFF2-40B4-BE49-F238E27FC236}">
                <a16:creationId xmlns="" xmlns:a16="http://schemas.microsoft.com/office/drawing/2014/main" id="{FB9CC04B-B32C-1347-A435-7BB6A7FADE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0" y="766548"/>
            <a:ext cx="1676400" cy="1676400"/>
          </a:xfrm>
          <a:prstGeom prst="rect">
            <a:avLst/>
          </a:prstGeom>
          <a:noFill/>
          <a:extLst>
            <a:ext uri="{909E8E84-426E-40dd-AFC4-6F175D3DCCD1}">
              <a14:hiddenFill xmlns="" xmlns:a14="http://schemas.microsoft.com/office/drawing/2010/main">
                <a:solidFill>
                  <a:srgbClr val="FFFFFF"/>
                </a:solidFill>
              </a14:hiddenFill>
            </a:ext>
          </a:extLst>
        </p:spPr>
      </p:pic>
      <p:pic>
        <p:nvPicPr>
          <p:cNvPr id="5135" name="Picture 15" descr="page1image3746560">
            <a:extLst>
              <a:ext uri="{FF2B5EF4-FFF2-40B4-BE49-F238E27FC236}">
                <a16:creationId xmlns="" xmlns:a16="http://schemas.microsoft.com/office/drawing/2014/main" id="{E7A352E4-D6B6-044C-B6CE-1F277BCF6D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393" y="1016000"/>
            <a:ext cx="5295900" cy="673100"/>
          </a:xfrm>
          <a:prstGeom prst="rect">
            <a:avLst/>
          </a:prstGeom>
          <a:noFill/>
          <a:extLst>
            <a:ext uri="{909E8E84-426E-40dd-AFC4-6F175D3DCCD1}">
              <a14:hiddenFill xmlns="" xmlns:a14="http://schemas.microsoft.com/office/drawing/2010/main">
                <a:solidFill>
                  <a:srgbClr val="FFFFFF"/>
                </a:solidFill>
              </a14:hiddenFill>
            </a:ext>
          </a:extLst>
        </p:spPr>
      </p:pic>
      <p:pic>
        <p:nvPicPr>
          <p:cNvPr id="5136" name="Picture 16" descr="page1image3775472">
            <a:extLst>
              <a:ext uri="{FF2B5EF4-FFF2-40B4-BE49-F238E27FC236}">
                <a16:creationId xmlns="" xmlns:a16="http://schemas.microsoft.com/office/drawing/2014/main" id="{0158DBA2-0A1B-EB4C-A4A1-0BD0AE7E18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5693" y="1689100"/>
            <a:ext cx="1879600"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5137" name="Picture 17" descr="page1image3774016">
            <a:extLst>
              <a:ext uri="{FF2B5EF4-FFF2-40B4-BE49-F238E27FC236}">
                <a16:creationId xmlns="" xmlns:a16="http://schemas.microsoft.com/office/drawing/2014/main" id="{034400DE-0305-DC4F-9191-EAD0CB747C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4100" y="1706563"/>
            <a:ext cx="2476500" cy="533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76126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5D1E0F-7F23-BE44-A57E-E1F5010957DE}"/>
              </a:ext>
            </a:extLst>
          </p:cNvPr>
          <p:cNvSpPr>
            <a:spLocks noGrp="1"/>
          </p:cNvSpPr>
          <p:nvPr>
            <p:ph type="title"/>
          </p:nvPr>
        </p:nvSpPr>
        <p:spPr/>
        <p:txBody>
          <a:bodyPr/>
          <a:lstStyle/>
          <a:p>
            <a:pPr algn="ctr"/>
            <a:r>
              <a:rPr lang="en-US" b="1" dirty="0">
                <a:solidFill>
                  <a:srgbClr val="C00000"/>
                </a:solidFill>
              </a:rPr>
              <a:t>Participation Agreements</a:t>
            </a:r>
          </a:p>
        </p:txBody>
      </p:sp>
      <p:sp>
        <p:nvSpPr>
          <p:cNvPr id="3" name="Content Placeholder 2">
            <a:extLst>
              <a:ext uri="{FF2B5EF4-FFF2-40B4-BE49-F238E27FC236}">
                <a16:creationId xmlns="" xmlns:a16="http://schemas.microsoft.com/office/drawing/2014/main" id="{9E3BD4F4-A8F2-0440-848C-5DC4F5ABC517}"/>
              </a:ext>
            </a:extLst>
          </p:cNvPr>
          <p:cNvSpPr>
            <a:spLocks noGrp="1"/>
          </p:cNvSpPr>
          <p:nvPr>
            <p:ph idx="1"/>
          </p:nvPr>
        </p:nvSpPr>
        <p:spPr>
          <a:xfrm>
            <a:off x="838200" y="1825625"/>
            <a:ext cx="10515600" cy="4351338"/>
          </a:xfrm>
        </p:spPr>
        <p:txBody>
          <a:bodyPr/>
          <a:lstStyle/>
          <a:p>
            <a:pPr marL="0" indent="0" algn="ctr">
              <a:buNone/>
            </a:pPr>
            <a:endParaRPr lang="en-US" dirty="0"/>
          </a:p>
          <a:p>
            <a:r>
              <a:rPr lang="en-US" dirty="0"/>
              <a:t>Required in order to participate in contracts</a:t>
            </a:r>
          </a:p>
          <a:p>
            <a:pPr marL="0" indent="0">
              <a:buNone/>
            </a:pPr>
            <a:endParaRPr lang="en-US" dirty="0"/>
          </a:p>
          <a:p>
            <a:r>
              <a:rPr lang="en-US" dirty="0"/>
              <a:t>Member can list current/proposed contracts to be excluded</a:t>
            </a:r>
          </a:p>
          <a:p>
            <a:endParaRPr lang="en-US" dirty="0"/>
          </a:p>
          <a:p>
            <a:r>
              <a:rPr lang="en-US" dirty="0" smtClean="0"/>
              <a:t>A 15-</a:t>
            </a:r>
            <a:r>
              <a:rPr lang="en-US" dirty="0"/>
              <a:t>day opt out </a:t>
            </a:r>
            <a:r>
              <a:rPr lang="en-US" dirty="0" smtClean="0"/>
              <a:t>provision will be added</a:t>
            </a:r>
            <a:endParaRPr lang="en-US" dirty="0"/>
          </a:p>
          <a:p>
            <a:pPr marL="0" indent="0">
              <a:buNone/>
            </a:pPr>
            <a:endParaRPr lang="en-US" dirty="0"/>
          </a:p>
          <a:p>
            <a:pPr marL="0" indent="0">
              <a:buNone/>
            </a:pPr>
            <a:endParaRPr lang="en-US" dirty="0"/>
          </a:p>
          <a:p>
            <a:pPr marL="0" indent="0">
              <a:buNone/>
            </a:pPr>
            <a:endParaRPr lang="en-US" dirty="0"/>
          </a:p>
          <a:p>
            <a:pPr marL="0" indent="0" algn="ctr">
              <a:buNone/>
            </a:pPr>
            <a:endParaRPr lang="en-US" dirty="0"/>
          </a:p>
          <a:p>
            <a:pPr marL="0" indent="0" algn="ctr">
              <a:buNone/>
            </a:pPr>
            <a:endParaRPr lang="en-US" dirty="0"/>
          </a:p>
          <a:p>
            <a:pPr marL="0" indent="0" algn="ctr">
              <a:buNone/>
            </a:pPr>
            <a:endParaRPr lang="en-US" dirty="0"/>
          </a:p>
        </p:txBody>
      </p:sp>
      <p:pic>
        <p:nvPicPr>
          <p:cNvPr id="7" name="Picture 6">
            <a:extLst>
              <a:ext uri="{FF2B5EF4-FFF2-40B4-BE49-F238E27FC236}">
                <a16:creationId xmlns="" xmlns:a16="http://schemas.microsoft.com/office/drawing/2014/main" id="{450491C6-4C40-6A40-B89A-03A6B63A1642}"/>
              </a:ext>
            </a:extLst>
          </p:cNvPr>
          <p:cNvPicPr>
            <a:picLocks noChangeAspect="1"/>
          </p:cNvPicPr>
          <p:nvPr/>
        </p:nvPicPr>
        <p:blipFill>
          <a:blip r:embed="rId2"/>
          <a:stretch>
            <a:fillRect/>
          </a:stretch>
        </p:blipFill>
        <p:spPr>
          <a:xfrm>
            <a:off x="2929466" y="5233736"/>
            <a:ext cx="6045201" cy="493295"/>
          </a:xfrm>
          <a:prstGeom prst="rect">
            <a:avLst/>
          </a:prstGeom>
        </p:spPr>
      </p:pic>
    </p:spTree>
    <p:extLst>
      <p:ext uri="{BB962C8B-B14F-4D97-AF65-F5344CB8AC3E}">
        <p14:creationId xmlns:p14="http://schemas.microsoft.com/office/powerpoint/2010/main" val="3317600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99BB1-2DA4-F643-9C53-14FEBB7094C9}"/>
              </a:ext>
            </a:extLst>
          </p:cNvPr>
          <p:cNvSpPr>
            <a:spLocks noGrp="1"/>
          </p:cNvSpPr>
          <p:nvPr>
            <p:ph type="title"/>
          </p:nvPr>
        </p:nvSpPr>
        <p:spPr/>
        <p:txBody>
          <a:bodyPr>
            <a:normAutofit/>
          </a:bodyPr>
          <a:lstStyle/>
          <a:p>
            <a:pPr algn="ctr"/>
            <a:r>
              <a:rPr lang="en-US" b="1" dirty="0">
                <a:solidFill>
                  <a:srgbClr val="B70001"/>
                </a:solidFill>
              </a:rPr>
              <a:t>Grant Status </a:t>
            </a:r>
          </a:p>
        </p:txBody>
      </p:sp>
      <p:sp>
        <p:nvSpPr>
          <p:cNvPr id="13" name="Content Placeholder 12">
            <a:extLst>
              <a:ext uri="{FF2B5EF4-FFF2-40B4-BE49-F238E27FC236}">
                <a16:creationId xmlns="" xmlns:a16="http://schemas.microsoft.com/office/drawing/2014/main" id="{7294DD0B-8E65-EE4D-9CD9-8CDCB23B3F42}"/>
              </a:ext>
            </a:extLst>
          </p:cNvPr>
          <p:cNvSpPr>
            <a:spLocks noGrp="1"/>
          </p:cNvSpPr>
          <p:nvPr>
            <p:ph idx="1"/>
          </p:nvPr>
        </p:nvSpPr>
        <p:spPr>
          <a:xfrm>
            <a:off x="838200" y="1446663"/>
            <a:ext cx="10515600" cy="4730300"/>
          </a:xfrm>
        </p:spPr>
        <p:txBody>
          <a:bodyPr>
            <a:normAutofit lnSpcReduction="10000"/>
          </a:bodyPr>
          <a:lstStyle/>
          <a:p>
            <a:pPr marL="0" indent="0">
              <a:buNone/>
            </a:pPr>
            <a:endParaRPr lang="en-US" dirty="0"/>
          </a:p>
          <a:p>
            <a:r>
              <a:rPr lang="en-US" dirty="0"/>
              <a:t>Grant funds </a:t>
            </a:r>
          </a:p>
          <a:p>
            <a:pPr lvl="1"/>
            <a:r>
              <a:rPr lang="en-US" dirty="0"/>
              <a:t>Unspent to date  - approx. $1 million</a:t>
            </a:r>
          </a:p>
          <a:p>
            <a:pPr lvl="1"/>
            <a:r>
              <a:rPr lang="en-US" dirty="0"/>
              <a:t>Two additional grant payments of $366K each </a:t>
            </a:r>
            <a:r>
              <a:rPr lang="en-US" dirty="0" smtClean="0"/>
              <a:t>anticipated</a:t>
            </a:r>
          </a:p>
          <a:p>
            <a:pPr lvl="1"/>
            <a:r>
              <a:rPr lang="en-US" dirty="0" smtClean="0"/>
              <a:t>Deadline to spend funds March 2022</a:t>
            </a:r>
            <a:endParaRPr lang="en-US" dirty="0"/>
          </a:p>
          <a:p>
            <a:pPr marL="457200" lvl="1" indent="0">
              <a:buNone/>
            </a:pPr>
            <a:endParaRPr lang="en-US" dirty="0"/>
          </a:p>
          <a:p>
            <a:r>
              <a:rPr lang="en-US" dirty="0"/>
              <a:t>Independent audit completed for 2018/ clean opinion</a:t>
            </a:r>
          </a:p>
          <a:p>
            <a:pPr marL="0" indent="0">
              <a:buNone/>
            </a:pPr>
            <a:endParaRPr lang="en-US" dirty="0"/>
          </a:p>
          <a:p>
            <a:r>
              <a:rPr lang="en-US" dirty="0"/>
              <a:t>State Progress reports – all satisfactory			</a:t>
            </a:r>
          </a:p>
          <a:p>
            <a:pPr marL="0" indent="0">
              <a:buNone/>
            </a:pPr>
            <a:endParaRPr lang="en-US" dirty="0"/>
          </a:p>
          <a:p>
            <a:r>
              <a:rPr lang="en-US" dirty="0"/>
              <a:t>Payment for tech support --?</a:t>
            </a:r>
          </a:p>
          <a:p>
            <a:pPr marL="0" indent="0">
              <a:buNone/>
            </a:pPr>
            <a:endParaRPr lang="en-US" dirty="0"/>
          </a:p>
          <a:p>
            <a:endParaRPr lang="en-US" dirty="0"/>
          </a:p>
        </p:txBody>
      </p:sp>
      <p:pic>
        <p:nvPicPr>
          <p:cNvPr id="4" name="Picture 3">
            <a:extLst>
              <a:ext uri="{FF2B5EF4-FFF2-40B4-BE49-F238E27FC236}">
                <a16:creationId xmlns="" xmlns:a16="http://schemas.microsoft.com/office/drawing/2014/main" id="{4991197E-2E06-9F4B-880B-253C318A8E84}"/>
              </a:ext>
            </a:extLst>
          </p:cNvPr>
          <p:cNvPicPr>
            <a:picLocks noChangeAspect="1"/>
          </p:cNvPicPr>
          <p:nvPr/>
        </p:nvPicPr>
        <p:blipFill>
          <a:blip r:embed="rId2"/>
          <a:stretch>
            <a:fillRect/>
          </a:stretch>
        </p:blipFill>
        <p:spPr>
          <a:xfrm>
            <a:off x="8974429" y="4400486"/>
            <a:ext cx="1290117" cy="1460310"/>
          </a:xfrm>
          <a:prstGeom prst="rect">
            <a:avLst/>
          </a:prstGeom>
        </p:spPr>
      </p:pic>
    </p:spTree>
    <p:extLst>
      <p:ext uri="{BB962C8B-B14F-4D97-AF65-F5344CB8AC3E}">
        <p14:creationId xmlns:p14="http://schemas.microsoft.com/office/powerpoint/2010/main" val="3581677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4D9CC6-BD4C-FF46-B167-144E08E17B82}"/>
              </a:ext>
            </a:extLst>
          </p:cNvPr>
          <p:cNvSpPr>
            <a:spLocks noGrp="1"/>
          </p:cNvSpPr>
          <p:nvPr>
            <p:ph type="title"/>
          </p:nvPr>
        </p:nvSpPr>
        <p:spPr>
          <a:xfrm>
            <a:off x="667512" y="1364869"/>
            <a:ext cx="10515600" cy="1325563"/>
          </a:xfrm>
        </p:spPr>
        <p:txBody>
          <a:bodyPr>
            <a:normAutofit fontScale="90000"/>
          </a:bodyPr>
          <a:lstStyle/>
          <a:p>
            <a:pPr algn="ctr"/>
            <a:r>
              <a:rPr lang="en-US" b="1" dirty="0">
                <a:solidFill>
                  <a:srgbClr val="FF0000"/>
                </a:solidFill>
              </a:rPr>
              <a:t/>
            </a:r>
            <a:br>
              <a:rPr lang="en-US" b="1" dirty="0">
                <a:solidFill>
                  <a:srgbClr val="FF0000"/>
                </a:solidFill>
              </a:rPr>
            </a:br>
            <a:r>
              <a:rPr lang="en-US" b="1" dirty="0">
                <a:solidFill>
                  <a:srgbClr val="FF0000"/>
                </a:solidFill>
              </a:rPr>
              <a:t/>
            </a:r>
            <a:br>
              <a:rPr lang="en-US" b="1" dirty="0">
                <a:solidFill>
                  <a:srgbClr val="FF0000"/>
                </a:solidFill>
              </a:rPr>
            </a:br>
            <a:r>
              <a:rPr lang="en-US" b="1" dirty="0">
                <a:solidFill>
                  <a:srgbClr val="FF0000"/>
                </a:solidFill>
              </a:rPr>
              <a:t/>
            </a:r>
            <a:br>
              <a:rPr lang="en-US" b="1" dirty="0">
                <a:solidFill>
                  <a:srgbClr val="FF0000"/>
                </a:solidFill>
              </a:rPr>
            </a:br>
            <a:r>
              <a:rPr lang="en-US" sz="5300" b="1" dirty="0">
                <a:solidFill>
                  <a:srgbClr val="B70001"/>
                </a:solidFill>
              </a:rPr>
              <a:t>Partnerships</a:t>
            </a:r>
          </a:p>
        </p:txBody>
      </p:sp>
      <p:pic>
        <p:nvPicPr>
          <p:cNvPr id="4" name="Picture 8" descr="page1image3002752">
            <a:extLst>
              <a:ext uri="{FF2B5EF4-FFF2-40B4-BE49-F238E27FC236}">
                <a16:creationId xmlns="" xmlns:a16="http://schemas.microsoft.com/office/drawing/2014/main" id="{42CB0A3B-E361-9744-9249-78DE83280D1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45370" y="5145024"/>
            <a:ext cx="1237742" cy="11704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04618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077532-4291-4D40-B31A-2B624E2FEC3B}"/>
              </a:ext>
            </a:extLst>
          </p:cNvPr>
          <p:cNvSpPr>
            <a:spLocks noGrp="1"/>
          </p:cNvSpPr>
          <p:nvPr>
            <p:ph type="title"/>
          </p:nvPr>
        </p:nvSpPr>
        <p:spPr/>
        <p:txBody>
          <a:bodyPr/>
          <a:lstStyle/>
          <a:p>
            <a:pPr algn="ctr"/>
            <a:r>
              <a:rPr lang="en-US" b="1" dirty="0">
                <a:solidFill>
                  <a:srgbClr val="B70001"/>
                </a:solidFill>
              </a:rPr>
              <a:t>PPS Partnership</a:t>
            </a:r>
          </a:p>
        </p:txBody>
      </p:sp>
      <p:sp>
        <p:nvSpPr>
          <p:cNvPr id="3" name="Content Placeholder 2">
            <a:extLst>
              <a:ext uri="{FF2B5EF4-FFF2-40B4-BE49-F238E27FC236}">
                <a16:creationId xmlns="" xmlns:a16="http://schemas.microsoft.com/office/drawing/2014/main" id="{72B1F8F4-BF4D-1848-96F0-138D5B54AA43}"/>
              </a:ext>
            </a:extLst>
          </p:cNvPr>
          <p:cNvSpPr>
            <a:spLocks noGrp="1"/>
          </p:cNvSpPr>
          <p:nvPr>
            <p:ph idx="1"/>
          </p:nvPr>
        </p:nvSpPr>
        <p:spPr>
          <a:xfrm>
            <a:off x="838200" y="2368445"/>
            <a:ext cx="10515600" cy="3808517"/>
          </a:xfrm>
        </p:spPr>
        <p:txBody>
          <a:bodyPr>
            <a:normAutofit/>
          </a:bodyPr>
          <a:lstStyle/>
          <a:p>
            <a:pPr marL="0" indent="0">
              <a:buNone/>
            </a:pPr>
            <a:endParaRPr lang="en-US" dirty="0"/>
          </a:p>
          <a:p>
            <a:r>
              <a:rPr lang="en-US" dirty="0"/>
              <a:t>Alliance for Better Health</a:t>
            </a:r>
          </a:p>
          <a:p>
            <a:pPr lvl="1"/>
            <a:r>
              <a:rPr lang="en-US" dirty="0"/>
              <a:t>DSRIP for capital area/north</a:t>
            </a:r>
          </a:p>
          <a:p>
            <a:pPr lvl="1"/>
            <a:r>
              <a:rPr lang="en-US" dirty="0"/>
              <a:t>Technology plan  </a:t>
            </a:r>
          </a:p>
          <a:p>
            <a:pPr lvl="1"/>
            <a:endParaRPr lang="en-US" dirty="0"/>
          </a:p>
          <a:p>
            <a:r>
              <a:rPr lang="en-US" dirty="0"/>
              <a:t>Better Health for Northeast New York (BHNNY)</a:t>
            </a:r>
          </a:p>
          <a:p>
            <a:pPr lvl="1"/>
            <a:r>
              <a:rPr lang="en-US" dirty="0"/>
              <a:t>DSRIP for capital area/south</a:t>
            </a:r>
          </a:p>
          <a:p>
            <a:pPr lvl="1"/>
            <a:r>
              <a:rPr lang="en-US" dirty="0"/>
              <a:t>Staff member resource</a:t>
            </a:r>
          </a:p>
          <a:p>
            <a:pPr marL="457200" lvl="1" indent="0">
              <a:buNone/>
            </a:pPr>
            <a:endParaRPr lang="en-US" dirty="0"/>
          </a:p>
        </p:txBody>
      </p:sp>
      <p:pic>
        <p:nvPicPr>
          <p:cNvPr id="4" name="Picture 3">
            <a:extLst>
              <a:ext uri="{FF2B5EF4-FFF2-40B4-BE49-F238E27FC236}">
                <a16:creationId xmlns="" xmlns:a16="http://schemas.microsoft.com/office/drawing/2014/main" id="{8AFDE38D-E25F-A047-8730-8D5648321E8D}"/>
              </a:ext>
            </a:extLst>
          </p:cNvPr>
          <p:cNvPicPr>
            <a:picLocks noChangeAspect="1"/>
          </p:cNvPicPr>
          <p:nvPr/>
        </p:nvPicPr>
        <p:blipFill>
          <a:blip r:embed="rId2"/>
          <a:stretch>
            <a:fillRect/>
          </a:stretch>
        </p:blipFill>
        <p:spPr>
          <a:xfrm>
            <a:off x="1844628" y="1330301"/>
            <a:ext cx="3289300" cy="838200"/>
          </a:xfrm>
          <a:prstGeom prst="rect">
            <a:avLst/>
          </a:prstGeom>
        </p:spPr>
      </p:pic>
      <p:pic>
        <p:nvPicPr>
          <p:cNvPr id="6" name="Picture 5">
            <a:extLst>
              <a:ext uri="{FF2B5EF4-FFF2-40B4-BE49-F238E27FC236}">
                <a16:creationId xmlns="" xmlns:a16="http://schemas.microsoft.com/office/drawing/2014/main" id="{A226A65B-1C12-9549-A02B-172EEF911CD4}"/>
              </a:ext>
            </a:extLst>
          </p:cNvPr>
          <p:cNvPicPr>
            <a:picLocks noChangeAspect="1"/>
          </p:cNvPicPr>
          <p:nvPr/>
        </p:nvPicPr>
        <p:blipFill>
          <a:blip r:embed="rId3"/>
          <a:stretch>
            <a:fillRect/>
          </a:stretch>
        </p:blipFill>
        <p:spPr>
          <a:xfrm>
            <a:off x="7926505" y="304800"/>
            <a:ext cx="1997881" cy="2181392"/>
          </a:xfrm>
          <a:prstGeom prst="rect">
            <a:avLst/>
          </a:prstGeom>
        </p:spPr>
      </p:pic>
    </p:spTree>
    <p:extLst>
      <p:ext uri="{BB962C8B-B14F-4D97-AF65-F5344CB8AC3E}">
        <p14:creationId xmlns:p14="http://schemas.microsoft.com/office/powerpoint/2010/main" val="1395391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4D9CC6-BD4C-FF46-B167-144E08E17B82}"/>
              </a:ext>
            </a:extLst>
          </p:cNvPr>
          <p:cNvSpPr>
            <a:spLocks noGrp="1"/>
          </p:cNvSpPr>
          <p:nvPr>
            <p:ph type="title"/>
          </p:nvPr>
        </p:nvSpPr>
        <p:spPr>
          <a:xfrm>
            <a:off x="667512" y="1364869"/>
            <a:ext cx="10515600" cy="1325563"/>
          </a:xfrm>
        </p:spPr>
        <p:txBody>
          <a:bodyPr>
            <a:normAutofit fontScale="90000"/>
          </a:bodyPr>
          <a:lstStyle/>
          <a:p>
            <a:pPr algn="ctr"/>
            <a:r>
              <a:rPr lang="en-US" b="1" dirty="0">
                <a:solidFill>
                  <a:srgbClr val="FF0000"/>
                </a:solidFill>
              </a:rPr>
              <a:t/>
            </a:r>
            <a:br>
              <a:rPr lang="en-US" b="1" dirty="0">
                <a:solidFill>
                  <a:srgbClr val="FF0000"/>
                </a:solidFill>
              </a:rPr>
            </a:br>
            <a:r>
              <a:rPr lang="en-US" b="1" dirty="0">
                <a:solidFill>
                  <a:srgbClr val="FF0000"/>
                </a:solidFill>
              </a:rPr>
              <a:t/>
            </a:r>
            <a:br>
              <a:rPr lang="en-US" b="1" dirty="0">
                <a:solidFill>
                  <a:srgbClr val="FF0000"/>
                </a:solidFill>
              </a:rPr>
            </a:br>
            <a:r>
              <a:rPr lang="en-US" b="1" dirty="0">
                <a:solidFill>
                  <a:srgbClr val="FF0000"/>
                </a:solidFill>
              </a:rPr>
              <a:t/>
            </a:r>
            <a:br>
              <a:rPr lang="en-US" b="1" dirty="0">
                <a:solidFill>
                  <a:srgbClr val="FF0000"/>
                </a:solidFill>
              </a:rPr>
            </a:br>
            <a:r>
              <a:rPr lang="en-US" sz="5300" b="1" dirty="0">
                <a:solidFill>
                  <a:srgbClr val="B70001"/>
                </a:solidFill>
              </a:rPr>
              <a:t>Technology and Analytics</a:t>
            </a:r>
          </a:p>
        </p:txBody>
      </p:sp>
      <p:pic>
        <p:nvPicPr>
          <p:cNvPr id="4" name="Picture 8" descr="page1image3002752">
            <a:extLst>
              <a:ext uri="{FF2B5EF4-FFF2-40B4-BE49-F238E27FC236}">
                <a16:creationId xmlns="" xmlns:a16="http://schemas.microsoft.com/office/drawing/2014/main" id="{42CB0A3B-E361-9744-9249-78DE83280D1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45370" y="5145024"/>
            <a:ext cx="1237742" cy="11704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26176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8A8304-1453-214F-AC5D-ACECC0E56005}"/>
              </a:ext>
            </a:extLst>
          </p:cNvPr>
          <p:cNvSpPr>
            <a:spLocks noGrp="1"/>
          </p:cNvSpPr>
          <p:nvPr>
            <p:ph type="title"/>
          </p:nvPr>
        </p:nvSpPr>
        <p:spPr/>
        <p:txBody>
          <a:bodyPr/>
          <a:lstStyle/>
          <a:p>
            <a:pPr algn="ctr"/>
            <a:r>
              <a:rPr lang="en-US" b="1" dirty="0">
                <a:solidFill>
                  <a:srgbClr val="B70001"/>
                </a:solidFill>
              </a:rPr>
              <a:t>Outcomes Measures</a:t>
            </a:r>
          </a:p>
        </p:txBody>
      </p:sp>
      <p:graphicFrame>
        <p:nvGraphicFramePr>
          <p:cNvPr id="5" name="Content Placeholder 4">
            <a:extLst>
              <a:ext uri="{FF2B5EF4-FFF2-40B4-BE49-F238E27FC236}">
                <a16:creationId xmlns="" xmlns:a16="http://schemas.microsoft.com/office/drawing/2014/main" id="{167CCD5D-BFBD-AC42-BA95-64CD7AE8DBA3}"/>
              </a:ext>
            </a:extLst>
          </p:cNvPr>
          <p:cNvGraphicFramePr>
            <a:graphicFrameLocks noGrp="1"/>
          </p:cNvGraphicFramePr>
          <p:nvPr>
            <p:ph idx="1"/>
            <p:extLst>
              <p:ext uri="{D42A27DB-BD31-4B8C-83A1-F6EECF244321}">
                <p14:modId xmlns:p14="http://schemas.microsoft.com/office/powerpoint/2010/main" val="3469189915"/>
              </p:ext>
            </p:extLst>
          </p:nvPr>
        </p:nvGraphicFramePr>
        <p:xfrm>
          <a:off x="1529732" y="1344706"/>
          <a:ext cx="9501339" cy="4824198"/>
        </p:xfrm>
        <a:graphic>
          <a:graphicData uri="http://schemas.openxmlformats.org/drawingml/2006/table">
            <a:tbl>
              <a:tblPr/>
              <a:tblGrid>
                <a:gridCol w="1715492">
                  <a:extLst>
                    <a:ext uri="{9D8B030D-6E8A-4147-A177-3AD203B41FA5}">
                      <a16:colId xmlns="" xmlns:a16="http://schemas.microsoft.com/office/drawing/2014/main" val="2603658465"/>
                    </a:ext>
                  </a:extLst>
                </a:gridCol>
                <a:gridCol w="2653552">
                  <a:extLst>
                    <a:ext uri="{9D8B030D-6E8A-4147-A177-3AD203B41FA5}">
                      <a16:colId xmlns="" xmlns:a16="http://schemas.microsoft.com/office/drawing/2014/main" val="2700370017"/>
                    </a:ext>
                  </a:extLst>
                </a:gridCol>
                <a:gridCol w="5132295">
                  <a:extLst>
                    <a:ext uri="{9D8B030D-6E8A-4147-A177-3AD203B41FA5}">
                      <a16:colId xmlns="" xmlns:a16="http://schemas.microsoft.com/office/drawing/2014/main" val="1514426819"/>
                    </a:ext>
                  </a:extLst>
                </a:gridCol>
              </a:tblGrid>
              <a:tr h="258276">
                <a:tc gridSpan="2">
                  <a:txBody>
                    <a:bodyPr/>
                    <a:lstStyle/>
                    <a:p>
                      <a:r>
                        <a:rPr lang="en-US" sz="1000" b="1">
                          <a:solidFill>
                            <a:srgbClr val="FFFFFF"/>
                          </a:solidFill>
                          <a:effectLst/>
                          <a:latin typeface="Calibri" panose="020F0502020204030204" pitchFamily="34" charset="0"/>
                        </a:rPr>
                        <a:t>Unique Measure Title ID </a:t>
                      </a:r>
                      <a:endParaRPr lang="en-US" sz="1600">
                        <a:effectLst/>
                      </a:endParaRPr>
                    </a:p>
                  </a:txBody>
                  <a:tcPr marL="82620" marR="82620" marT="41310" marB="41310" anchor="ctr">
                    <a:lnL w="6096" cap="flat" cmpd="sng" algn="ctr">
                      <a:solidFill>
                        <a:srgbClr val="4270C1"/>
                      </a:solidFill>
                      <a:prstDash val="solid"/>
                      <a:round/>
                      <a:headEnd type="none" w="med" len="med"/>
                      <a:tailEnd type="none" w="med" len="med"/>
                    </a:lnL>
                    <a:lnR w="9258" cap="flat" cmpd="sng" algn="ctr">
                      <a:solidFill>
                        <a:srgbClr val="000000"/>
                      </a:solidFill>
                      <a:prstDash val="solid"/>
                      <a:round/>
                      <a:headEnd type="none" w="med" len="med"/>
                      <a:tailEnd type="none" w="med" len="med"/>
                    </a:lnR>
                    <a:lnT w="7696" cap="flat" cmpd="sng" algn="ctr">
                      <a:solidFill>
                        <a:srgbClr val="4270C1"/>
                      </a:solidFill>
                      <a:prstDash val="solid"/>
                      <a:round/>
                      <a:headEnd type="none" w="med" len="med"/>
                      <a:tailEnd type="none" w="med" len="med"/>
                    </a:lnT>
                    <a:lnB w="6096" cap="flat" cmpd="sng" algn="ctr">
                      <a:solidFill>
                        <a:srgbClr val="4270C1"/>
                      </a:solidFill>
                      <a:prstDash val="solid"/>
                      <a:round/>
                      <a:headEnd type="none" w="med" len="med"/>
                      <a:tailEnd type="none" w="med" len="med"/>
                    </a:lnB>
                    <a:solidFill>
                      <a:srgbClr val="4270C1"/>
                    </a:solidFill>
                  </a:tcPr>
                </a:tc>
                <a:tc hMerge="1">
                  <a:txBody>
                    <a:bodyPr/>
                    <a:lstStyle/>
                    <a:p>
                      <a:endParaRPr lang="en-US"/>
                    </a:p>
                  </a:txBody>
                  <a:tcPr/>
                </a:tc>
                <a:tc>
                  <a:txBody>
                    <a:bodyPr/>
                    <a:lstStyle/>
                    <a:p>
                      <a:r>
                        <a:rPr lang="en-US" sz="1000" b="1">
                          <a:solidFill>
                            <a:srgbClr val="FFFFFF"/>
                          </a:solidFill>
                          <a:effectLst/>
                          <a:latin typeface="Calibri" panose="020F0502020204030204" pitchFamily="34" charset="0"/>
                        </a:rPr>
                        <a:t>Short Description </a:t>
                      </a:r>
                      <a:endParaRPr lang="en-US" sz="1600">
                        <a:effectLst/>
                      </a:endParaRPr>
                    </a:p>
                  </a:txBody>
                  <a:tcPr marL="82620" marR="82620" marT="41310" marB="41310" anchor="ctr">
                    <a:lnL w="9258" cap="flat" cmpd="sng" algn="ctr">
                      <a:solidFill>
                        <a:srgbClr val="000000"/>
                      </a:solidFill>
                      <a:prstDash val="solid"/>
                      <a:round/>
                      <a:headEnd type="none" w="med" len="med"/>
                      <a:tailEnd type="none" w="med" len="med"/>
                    </a:lnL>
                    <a:lnR w="6096" cap="flat" cmpd="sng" algn="ctr">
                      <a:solidFill>
                        <a:srgbClr val="4270C1"/>
                      </a:solidFill>
                      <a:prstDash val="solid"/>
                      <a:round/>
                      <a:headEnd type="none" w="med" len="med"/>
                      <a:tailEnd type="none" w="med" len="med"/>
                    </a:lnR>
                    <a:lnT w="7696" cap="flat" cmpd="sng" algn="ctr">
                      <a:solidFill>
                        <a:srgbClr val="4270C1"/>
                      </a:solidFill>
                      <a:prstDash val="solid"/>
                      <a:round/>
                      <a:headEnd type="none" w="med" len="med"/>
                      <a:tailEnd type="none" w="med" len="med"/>
                    </a:lnT>
                    <a:lnB w="6096" cap="flat" cmpd="sng" algn="ctr">
                      <a:solidFill>
                        <a:srgbClr val="4270C1"/>
                      </a:solidFill>
                      <a:prstDash val="solid"/>
                      <a:round/>
                      <a:headEnd type="none" w="med" len="med"/>
                      <a:tailEnd type="none" w="med" len="med"/>
                    </a:lnB>
                    <a:solidFill>
                      <a:srgbClr val="4270C1"/>
                    </a:solidFill>
                  </a:tcPr>
                </a:tc>
                <a:extLst>
                  <a:ext uri="{0D108BD9-81ED-4DB2-BD59-A6C34878D82A}">
                    <a16:rowId xmlns="" xmlns:a16="http://schemas.microsoft.com/office/drawing/2014/main" val="2120441040"/>
                  </a:ext>
                </a:extLst>
              </a:tr>
              <a:tr h="928200">
                <a:tc>
                  <a:txBody>
                    <a:bodyPr/>
                    <a:lstStyle/>
                    <a:p>
                      <a:r>
                        <a:rPr lang="en-US" sz="1400" b="1">
                          <a:effectLst/>
                          <a:latin typeface="Calibri" panose="020F0502020204030204" pitchFamily="34" charset="0"/>
                        </a:rPr>
                        <a:t>A-11 </a:t>
                      </a:r>
                      <a:endParaRPr lang="en-US" sz="1400">
                        <a:effectLst/>
                      </a:endParaRPr>
                    </a:p>
                  </a:txBody>
                  <a:tcPr marL="82620" marR="82620" marT="41310" marB="41310" anchor="ctr">
                    <a:lnL w="6096" cap="flat" cmpd="sng" algn="ctr">
                      <a:solidFill>
                        <a:srgbClr val="8CA8D8"/>
                      </a:solidFill>
                      <a:prstDash val="solid"/>
                      <a:round/>
                      <a:headEnd type="none" w="med" len="med"/>
                      <a:tailEnd type="none" w="med" len="med"/>
                    </a:lnL>
                    <a:lnR w="12192" cap="flat" cmpd="sng" algn="ctr">
                      <a:solidFill>
                        <a:srgbClr val="8CA8D8"/>
                      </a:solidFill>
                      <a:prstDash val="solid"/>
                      <a:round/>
                      <a:headEnd type="none" w="med" len="med"/>
                      <a:tailEnd type="none" w="med" len="med"/>
                    </a:lnR>
                    <a:lnT w="6096" cap="flat" cmpd="sng" algn="ctr">
                      <a:solidFill>
                        <a:srgbClr val="4270C1"/>
                      </a:solidFill>
                      <a:prstDash val="solid"/>
                      <a:round/>
                      <a:headEnd type="none" w="med" len="med"/>
                      <a:tailEnd type="none" w="med" len="med"/>
                    </a:lnT>
                    <a:lnB w="6096" cap="flat" cmpd="sng" algn="ctr">
                      <a:solidFill>
                        <a:srgbClr val="8CA8D8"/>
                      </a:solidFill>
                      <a:prstDash val="solid"/>
                      <a:round/>
                      <a:headEnd type="none" w="med" len="med"/>
                      <a:tailEnd type="none" w="med" len="med"/>
                    </a:lnB>
                    <a:solidFill>
                      <a:srgbClr val="D8E0F2"/>
                    </a:solidFill>
                  </a:tcPr>
                </a:tc>
                <a:tc>
                  <a:txBody>
                    <a:bodyPr/>
                    <a:lstStyle/>
                    <a:p>
                      <a:r>
                        <a:rPr lang="en-US" sz="1400">
                          <a:effectLst/>
                          <a:latin typeface="Calibri" panose="020F0502020204030204" pitchFamily="34" charset="0"/>
                        </a:rPr>
                        <a:t>Follow–Up After Hospitalization for Mental Illness within 7 and 30 days </a:t>
                      </a:r>
                      <a:endParaRPr lang="en-US" sz="1400">
                        <a:effectLst/>
                      </a:endParaRPr>
                    </a:p>
                  </a:txBody>
                  <a:tcPr marL="82620" marR="82620" marT="41310" marB="41310" anchor="ctr">
                    <a:lnL w="12192" cap="flat" cmpd="sng" algn="ctr">
                      <a:solidFill>
                        <a:srgbClr val="8CA8D8"/>
                      </a:solidFill>
                      <a:prstDash val="solid"/>
                      <a:round/>
                      <a:headEnd type="none" w="med" len="med"/>
                      <a:tailEnd type="none" w="med" len="med"/>
                    </a:lnL>
                    <a:lnR w="9258" cap="flat" cmpd="sng" algn="ctr">
                      <a:solidFill>
                        <a:srgbClr val="8CA8D8"/>
                      </a:solidFill>
                      <a:prstDash val="solid"/>
                      <a:round/>
                      <a:headEnd type="none" w="med" len="med"/>
                      <a:tailEnd type="none" w="med" len="med"/>
                    </a:lnR>
                    <a:lnT w="6096" cap="flat" cmpd="sng" algn="ctr">
                      <a:solidFill>
                        <a:srgbClr val="4270C1"/>
                      </a:solidFill>
                      <a:prstDash val="solid"/>
                      <a:round/>
                      <a:headEnd type="none" w="med" len="med"/>
                      <a:tailEnd type="none" w="med" len="med"/>
                    </a:lnT>
                    <a:lnB w="6096" cap="flat" cmpd="sng" algn="ctr">
                      <a:solidFill>
                        <a:srgbClr val="8CA8D8"/>
                      </a:solidFill>
                      <a:prstDash val="solid"/>
                      <a:round/>
                      <a:headEnd type="none" w="med" len="med"/>
                      <a:tailEnd type="none" w="med" len="med"/>
                    </a:lnB>
                    <a:solidFill>
                      <a:srgbClr val="D8E0F2"/>
                    </a:solidFill>
                  </a:tcPr>
                </a:tc>
                <a:tc>
                  <a:txBody>
                    <a:bodyPr/>
                    <a:lstStyle/>
                    <a:p>
                      <a:r>
                        <a:rPr lang="en-US" sz="1400">
                          <a:effectLst/>
                          <a:latin typeface="Calibri" panose="020F0502020204030204" pitchFamily="34" charset="0"/>
                        </a:rPr>
                        <a:t>* Persons discharged from a hospital for mental health treatment defined by diagnosis. * Follow-Up: An outpatient visit, intensive outpatient visit or partial hospitalization with a mental health practitioner within 7 and 30 days after discharge. </a:t>
                      </a:r>
                      <a:endParaRPr lang="en-US" sz="1400">
                        <a:effectLst/>
                      </a:endParaRPr>
                    </a:p>
                  </a:txBody>
                  <a:tcPr marL="82620" marR="82620" marT="41310" marB="41310" anchor="ctr">
                    <a:lnL w="9258" cap="flat" cmpd="sng" algn="ctr">
                      <a:solidFill>
                        <a:srgbClr val="8CA8D8"/>
                      </a:solidFill>
                      <a:prstDash val="solid"/>
                      <a:round/>
                      <a:headEnd type="none" w="med" len="med"/>
                      <a:tailEnd type="none" w="med" len="med"/>
                    </a:lnL>
                    <a:lnR w="6096" cap="flat" cmpd="sng" algn="ctr">
                      <a:solidFill>
                        <a:srgbClr val="8CA8D8"/>
                      </a:solidFill>
                      <a:prstDash val="solid"/>
                      <a:round/>
                      <a:headEnd type="none" w="med" len="med"/>
                      <a:tailEnd type="none" w="med" len="med"/>
                    </a:lnR>
                    <a:lnT w="6096" cap="flat" cmpd="sng" algn="ctr">
                      <a:solidFill>
                        <a:srgbClr val="4270C1"/>
                      </a:solidFill>
                      <a:prstDash val="solid"/>
                      <a:round/>
                      <a:headEnd type="none" w="med" len="med"/>
                      <a:tailEnd type="none" w="med" len="med"/>
                    </a:lnT>
                    <a:lnB w="6096" cap="flat" cmpd="sng" algn="ctr">
                      <a:solidFill>
                        <a:srgbClr val="8CA8D8"/>
                      </a:solidFill>
                      <a:prstDash val="solid"/>
                      <a:round/>
                      <a:headEnd type="none" w="med" len="med"/>
                      <a:tailEnd type="none" w="med" len="med"/>
                    </a:lnB>
                    <a:solidFill>
                      <a:srgbClr val="D8E0F2"/>
                    </a:solidFill>
                  </a:tcPr>
                </a:tc>
                <a:extLst>
                  <a:ext uri="{0D108BD9-81ED-4DB2-BD59-A6C34878D82A}">
                    <a16:rowId xmlns="" xmlns:a16="http://schemas.microsoft.com/office/drawing/2014/main" val="4239510890"/>
                  </a:ext>
                </a:extLst>
              </a:tr>
              <a:tr h="1598122">
                <a:tc>
                  <a:txBody>
                    <a:bodyPr/>
                    <a:lstStyle/>
                    <a:p>
                      <a:r>
                        <a:rPr lang="en-US" sz="1400" b="1">
                          <a:effectLst/>
                          <a:latin typeface="Calibri" panose="020F0502020204030204" pitchFamily="34" charset="0"/>
                        </a:rPr>
                        <a:t>A-12 </a:t>
                      </a:r>
                      <a:endParaRPr lang="en-US" sz="1400">
                        <a:effectLst/>
                      </a:endParaRPr>
                    </a:p>
                  </a:txBody>
                  <a:tcPr marL="82620" marR="82620" marT="41310" marB="41310" anchor="ctr">
                    <a:lnL w="6096" cap="flat" cmpd="sng" algn="ctr">
                      <a:solidFill>
                        <a:srgbClr val="8CA8D8"/>
                      </a:solidFill>
                      <a:prstDash val="solid"/>
                      <a:round/>
                      <a:headEnd type="none" w="med" len="med"/>
                      <a:tailEnd type="none" w="med" len="med"/>
                    </a:lnL>
                    <a:lnR w="12192" cap="flat" cmpd="sng" algn="ctr">
                      <a:solidFill>
                        <a:srgbClr val="8CA8D8"/>
                      </a:solidFill>
                      <a:prstDash val="solid"/>
                      <a:round/>
                      <a:headEnd type="none" w="med" len="med"/>
                      <a:tailEnd type="none" w="med" len="med"/>
                    </a:lnR>
                    <a:lnT w="6096" cap="flat" cmpd="sng" algn="ctr">
                      <a:solidFill>
                        <a:srgbClr val="8CA8D8"/>
                      </a:solidFill>
                      <a:prstDash val="solid"/>
                      <a:round/>
                      <a:headEnd type="none" w="med" len="med"/>
                      <a:tailEnd type="none" w="med" len="med"/>
                    </a:lnT>
                    <a:lnB w="6096" cap="flat" cmpd="sng" algn="ctr">
                      <a:solidFill>
                        <a:srgbClr val="8CA8D8"/>
                      </a:solidFill>
                      <a:prstDash val="solid"/>
                      <a:round/>
                      <a:headEnd type="none" w="med" len="med"/>
                      <a:tailEnd type="none" w="med" len="med"/>
                    </a:lnB>
                  </a:tcPr>
                </a:tc>
                <a:tc>
                  <a:txBody>
                    <a:bodyPr/>
                    <a:lstStyle/>
                    <a:p>
                      <a:r>
                        <a:rPr lang="en-US" sz="1400">
                          <a:effectLst/>
                          <a:latin typeface="Calibri" panose="020F0502020204030204" pitchFamily="34" charset="0"/>
                        </a:rPr>
                        <a:t>Initiation and Engagement of Alcohol and Other Drug Dependence Treatment (IET) </a:t>
                      </a:r>
                      <a:endParaRPr lang="en-US" sz="1400">
                        <a:effectLst/>
                      </a:endParaRPr>
                    </a:p>
                  </a:txBody>
                  <a:tcPr marL="82620" marR="82620" marT="41310" marB="41310" anchor="ctr">
                    <a:lnL w="12192" cap="flat" cmpd="sng" algn="ctr">
                      <a:solidFill>
                        <a:srgbClr val="8CA8D8"/>
                      </a:solidFill>
                      <a:prstDash val="solid"/>
                      <a:round/>
                      <a:headEnd type="none" w="med" len="med"/>
                      <a:tailEnd type="none" w="med" len="med"/>
                    </a:lnL>
                    <a:lnR w="9258" cap="flat" cmpd="sng" algn="ctr">
                      <a:solidFill>
                        <a:srgbClr val="8CA8D8"/>
                      </a:solidFill>
                      <a:prstDash val="solid"/>
                      <a:round/>
                      <a:headEnd type="none" w="med" len="med"/>
                      <a:tailEnd type="none" w="med" len="med"/>
                    </a:lnR>
                    <a:lnT w="6096" cap="flat" cmpd="sng" algn="ctr">
                      <a:solidFill>
                        <a:srgbClr val="8CA8D8"/>
                      </a:solidFill>
                      <a:prstDash val="solid"/>
                      <a:round/>
                      <a:headEnd type="none" w="med" len="med"/>
                      <a:tailEnd type="none" w="med" len="med"/>
                    </a:lnT>
                    <a:lnB w="6096" cap="flat" cmpd="sng" algn="ctr">
                      <a:solidFill>
                        <a:srgbClr val="8CA8D8"/>
                      </a:solidFill>
                      <a:prstDash val="solid"/>
                      <a:round/>
                      <a:headEnd type="none" w="med" len="med"/>
                      <a:tailEnd type="none" w="med" len="med"/>
                    </a:lnB>
                  </a:tcPr>
                </a:tc>
                <a:tc>
                  <a:txBody>
                    <a:bodyPr/>
                    <a:lstStyle/>
                    <a:p>
                      <a:r>
                        <a:rPr lang="en-US" sz="1400">
                          <a:effectLst/>
                          <a:latin typeface="Calibri" panose="020F0502020204030204" pitchFamily="34" charset="0"/>
                        </a:rPr>
                        <a:t>* Persons 13 years + with diagnosis of alcohol or drug dependence.</a:t>
                      </a:r>
                      <a:br>
                        <a:rPr lang="en-US" sz="1400">
                          <a:effectLst/>
                          <a:latin typeface="Calibri" panose="020F0502020204030204" pitchFamily="34" charset="0"/>
                        </a:rPr>
                      </a:br>
                      <a:r>
                        <a:rPr lang="en-US" sz="1400">
                          <a:effectLst/>
                          <a:latin typeface="Calibri" panose="020F0502020204030204" pitchFamily="34" charset="0"/>
                        </a:rPr>
                        <a:t>* Percentage of patients 13 years of age and older with a new episode of alcohol and other drug (AOD) dependence.</a:t>
                      </a:r>
                      <a:br>
                        <a:rPr lang="en-US" sz="1400">
                          <a:effectLst/>
                          <a:latin typeface="Calibri" panose="020F0502020204030204" pitchFamily="34" charset="0"/>
                        </a:rPr>
                      </a:br>
                      <a:r>
                        <a:rPr lang="en-US" sz="1400">
                          <a:effectLst/>
                          <a:latin typeface="Calibri" panose="020F0502020204030204" pitchFamily="34" charset="0"/>
                        </a:rPr>
                        <a:t>* Patients who initiated alcohol or AOD treatment within 14 days of the diagnosis and had two or more additional services with an AOD diagnosis within 30 days of the initiation visit. </a:t>
                      </a:r>
                      <a:endParaRPr lang="en-US" sz="1400">
                        <a:effectLst/>
                      </a:endParaRPr>
                    </a:p>
                  </a:txBody>
                  <a:tcPr marL="82620" marR="82620" marT="41310" marB="41310" anchor="ctr">
                    <a:lnL w="9258" cap="flat" cmpd="sng" algn="ctr">
                      <a:solidFill>
                        <a:srgbClr val="8CA8D8"/>
                      </a:solidFill>
                      <a:prstDash val="solid"/>
                      <a:round/>
                      <a:headEnd type="none" w="med" len="med"/>
                      <a:tailEnd type="none" w="med" len="med"/>
                    </a:lnL>
                    <a:lnR w="6096" cap="flat" cmpd="sng" algn="ctr">
                      <a:solidFill>
                        <a:srgbClr val="8CA8D8"/>
                      </a:solidFill>
                      <a:prstDash val="solid"/>
                      <a:round/>
                      <a:headEnd type="none" w="med" len="med"/>
                      <a:tailEnd type="none" w="med" len="med"/>
                    </a:lnR>
                    <a:lnT w="6096" cap="flat" cmpd="sng" algn="ctr">
                      <a:solidFill>
                        <a:srgbClr val="8CA8D8"/>
                      </a:solidFill>
                      <a:prstDash val="solid"/>
                      <a:round/>
                      <a:headEnd type="none" w="med" len="med"/>
                      <a:tailEnd type="none" w="med" len="med"/>
                    </a:lnT>
                    <a:lnB w="6096" cap="flat" cmpd="sng" algn="ctr">
                      <a:solidFill>
                        <a:srgbClr val="8CA8D8"/>
                      </a:solidFill>
                      <a:prstDash val="solid"/>
                      <a:round/>
                      <a:headEnd type="none" w="med" len="med"/>
                      <a:tailEnd type="none" w="med" len="med"/>
                    </a:lnB>
                  </a:tcPr>
                </a:tc>
                <a:extLst>
                  <a:ext uri="{0D108BD9-81ED-4DB2-BD59-A6C34878D82A}">
                    <a16:rowId xmlns="" xmlns:a16="http://schemas.microsoft.com/office/drawing/2014/main" val="928062434"/>
                  </a:ext>
                </a:extLst>
              </a:tr>
              <a:tr h="928200">
                <a:tc>
                  <a:txBody>
                    <a:bodyPr/>
                    <a:lstStyle/>
                    <a:p>
                      <a:r>
                        <a:rPr lang="en-US" sz="1400" b="1">
                          <a:effectLst/>
                          <a:latin typeface="Calibri" panose="020F0502020204030204" pitchFamily="34" charset="0"/>
                        </a:rPr>
                        <a:t>A-17 </a:t>
                      </a:r>
                      <a:endParaRPr lang="en-US" sz="1400">
                        <a:effectLst/>
                      </a:endParaRPr>
                    </a:p>
                  </a:txBody>
                  <a:tcPr marL="82620" marR="82620" marT="41310" marB="41310" anchor="ctr">
                    <a:lnL w="6096" cap="flat" cmpd="sng" algn="ctr">
                      <a:solidFill>
                        <a:srgbClr val="8CA8D8"/>
                      </a:solidFill>
                      <a:prstDash val="solid"/>
                      <a:round/>
                      <a:headEnd type="none" w="med" len="med"/>
                      <a:tailEnd type="none" w="med" len="med"/>
                    </a:lnL>
                    <a:lnR w="12192" cap="flat" cmpd="sng" algn="ctr">
                      <a:solidFill>
                        <a:srgbClr val="8CA8D8"/>
                      </a:solidFill>
                      <a:prstDash val="solid"/>
                      <a:round/>
                      <a:headEnd type="none" w="med" len="med"/>
                      <a:tailEnd type="none" w="med" len="med"/>
                    </a:lnR>
                    <a:lnT w="6096" cap="flat" cmpd="sng" algn="ctr">
                      <a:solidFill>
                        <a:srgbClr val="8CA8D8"/>
                      </a:solidFill>
                      <a:prstDash val="solid"/>
                      <a:round/>
                      <a:headEnd type="none" w="med" len="med"/>
                      <a:tailEnd type="none" w="med" len="med"/>
                    </a:lnT>
                    <a:lnB w="6096" cap="flat" cmpd="sng" algn="ctr">
                      <a:solidFill>
                        <a:srgbClr val="8CA8D8"/>
                      </a:solidFill>
                      <a:prstDash val="solid"/>
                      <a:round/>
                      <a:headEnd type="none" w="med" len="med"/>
                      <a:tailEnd type="none" w="med" len="med"/>
                    </a:lnB>
                    <a:solidFill>
                      <a:srgbClr val="D8E0F2"/>
                    </a:solidFill>
                  </a:tcPr>
                </a:tc>
                <a:tc>
                  <a:txBody>
                    <a:bodyPr/>
                    <a:lstStyle/>
                    <a:p>
                      <a:r>
                        <a:rPr lang="en-US" sz="1400">
                          <a:effectLst/>
                          <a:latin typeface="Calibri" panose="020F0502020204030204" pitchFamily="34" charset="0"/>
                        </a:rPr>
                        <a:t>Potentially Preventable Mental Health Related Readmission Rate 30 Days </a:t>
                      </a:r>
                      <a:endParaRPr lang="en-US" sz="1400">
                        <a:effectLst/>
                      </a:endParaRPr>
                    </a:p>
                  </a:txBody>
                  <a:tcPr marL="82620" marR="82620" marT="41310" marB="41310" anchor="ctr">
                    <a:lnL w="12192" cap="flat" cmpd="sng" algn="ctr">
                      <a:solidFill>
                        <a:srgbClr val="8CA8D8"/>
                      </a:solidFill>
                      <a:prstDash val="solid"/>
                      <a:round/>
                      <a:headEnd type="none" w="med" len="med"/>
                      <a:tailEnd type="none" w="med" len="med"/>
                    </a:lnL>
                    <a:lnR w="9258" cap="flat" cmpd="sng" algn="ctr">
                      <a:solidFill>
                        <a:srgbClr val="8CA8D8"/>
                      </a:solidFill>
                      <a:prstDash val="solid"/>
                      <a:round/>
                      <a:headEnd type="none" w="med" len="med"/>
                      <a:tailEnd type="none" w="med" len="med"/>
                    </a:lnR>
                    <a:lnT w="6096" cap="flat" cmpd="sng" algn="ctr">
                      <a:solidFill>
                        <a:srgbClr val="8CA8D8"/>
                      </a:solidFill>
                      <a:prstDash val="solid"/>
                      <a:round/>
                      <a:headEnd type="none" w="med" len="med"/>
                      <a:tailEnd type="none" w="med" len="med"/>
                    </a:lnT>
                    <a:lnB w="6096" cap="flat" cmpd="sng" algn="ctr">
                      <a:solidFill>
                        <a:srgbClr val="8CA8D8"/>
                      </a:solidFill>
                      <a:prstDash val="solid"/>
                      <a:round/>
                      <a:headEnd type="none" w="med" len="med"/>
                      <a:tailEnd type="none" w="med" len="med"/>
                    </a:lnB>
                    <a:solidFill>
                      <a:srgbClr val="D8E0F2"/>
                    </a:solidFill>
                  </a:tcPr>
                </a:tc>
                <a:tc>
                  <a:txBody>
                    <a:bodyPr/>
                    <a:lstStyle/>
                    <a:p>
                      <a:r>
                        <a:rPr lang="en-US" sz="1400">
                          <a:effectLst/>
                          <a:latin typeface="Calibri" panose="020F0502020204030204" pitchFamily="34" charset="0"/>
                        </a:rPr>
                        <a:t>* Persons with a Behavioral Health primary/secondary diagnosis and individuals who have received Behavioral Health service/s from a Behavioral Health provider and had a hospital admission within 30 days of initial inpatient encounter. </a:t>
                      </a:r>
                      <a:endParaRPr lang="en-US" sz="1400">
                        <a:effectLst/>
                      </a:endParaRPr>
                    </a:p>
                  </a:txBody>
                  <a:tcPr marL="82620" marR="82620" marT="41310" marB="41310" anchor="ctr">
                    <a:lnL w="9258" cap="flat" cmpd="sng" algn="ctr">
                      <a:solidFill>
                        <a:srgbClr val="8CA8D8"/>
                      </a:solidFill>
                      <a:prstDash val="solid"/>
                      <a:round/>
                      <a:headEnd type="none" w="med" len="med"/>
                      <a:tailEnd type="none" w="med" len="med"/>
                    </a:lnL>
                    <a:lnR w="6096" cap="flat" cmpd="sng" algn="ctr">
                      <a:solidFill>
                        <a:srgbClr val="8CA8D8"/>
                      </a:solidFill>
                      <a:prstDash val="solid"/>
                      <a:round/>
                      <a:headEnd type="none" w="med" len="med"/>
                      <a:tailEnd type="none" w="med" len="med"/>
                    </a:lnR>
                    <a:lnT w="6096" cap="flat" cmpd="sng" algn="ctr">
                      <a:solidFill>
                        <a:srgbClr val="8CA8D8"/>
                      </a:solidFill>
                      <a:prstDash val="solid"/>
                      <a:round/>
                      <a:headEnd type="none" w="med" len="med"/>
                      <a:tailEnd type="none" w="med" len="med"/>
                    </a:lnT>
                    <a:lnB w="6096" cap="flat" cmpd="sng" algn="ctr">
                      <a:solidFill>
                        <a:srgbClr val="8CA8D8"/>
                      </a:solidFill>
                      <a:prstDash val="solid"/>
                      <a:round/>
                      <a:headEnd type="none" w="med" len="med"/>
                      <a:tailEnd type="none" w="med" len="med"/>
                    </a:lnB>
                    <a:solidFill>
                      <a:srgbClr val="D8E0F2"/>
                    </a:solidFill>
                  </a:tcPr>
                </a:tc>
                <a:extLst>
                  <a:ext uri="{0D108BD9-81ED-4DB2-BD59-A6C34878D82A}">
                    <a16:rowId xmlns="" xmlns:a16="http://schemas.microsoft.com/office/drawing/2014/main" val="627796712"/>
                  </a:ext>
                </a:extLst>
              </a:tr>
              <a:tr h="1095681">
                <a:tc>
                  <a:txBody>
                    <a:bodyPr/>
                    <a:lstStyle/>
                    <a:p>
                      <a:r>
                        <a:rPr lang="en-US" sz="1400" b="1">
                          <a:effectLst/>
                          <a:latin typeface="Calibri" panose="020F0502020204030204" pitchFamily="34" charset="0"/>
                        </a:rPr>
                        <a:t>A-8 </a:t>
                      </a:r>
                      <a:endParaRPr lang="en-US" sz="1400">
                        <a:effectLst/>
                      </a:endParaRPr>
                    </a:p>
                  </a:txBody>
                  <a:tcPr marL="82620" marR="82620" marT="41310" marB="41310" anchor="ctr">
                    <a:lnL w="6096" cap="flat" cmpd="sng" algn="ctr">
                      <a:solidFill>
                        <a:srgbClr val="8CA8D8"/>
                      </a:solidFill>
                      <a:prstDash val="solid"/>
                      <a:round/>
                      <a:headEnd type="none" w="med" len="med"/>
                      <a:tailEnd type="none" w="med" len="med"/>
                    </a:lnL>
                    <a:lnR w="12192" cap="flat" cmpd="sng" algn="ctr">
                      <a:solidFill>
                        <a:srgbClr val="8CA8D8"/>
                      </a:solidFill>
                      <a:prstDash val="solid"/>
                      <a:round/>
                      <a:headEnd type="none" w="med" len="med"/>
                      <a:tailEnd type="none" w="med" len="med"/>
                    </a:lnR>
                    <a:lnT w="6096" cap="flat" cmpd="sng" algn="ctr">
                      <a:solidFill>
                        <a:srgbClr val="8CA8D8"/>
                      </a:solidFill>
                      <a:prstDash val="solid"/>
                      <a:round/>
                      <a:headEnd type="none" w="med" len="med"/>
                      <a:tailEnd type="none" w="med" len="med"/>
                    </a:lnT>
                    <a:lnB w="6083" cap="flat" cmpd="sng" algn="ctr">
                      <a:solidFill>
                        <a:srgbClr val="8CA8D8"/>
                      </a:solidFill>
                      <a:prstDash val="solid"/>
                      <a:round/>
                      <a:headEnd type="none" w="med" len="med"/>
                      <a:tailEnd type="none" w="med" len="med"/>
                    </a:lnB>
                  </a:tcPr>
                </a:tc>
                <a:tc>
                  <a:txBody>
                    <a:bodyPr/>
                    <a:lstStyle/>
                    <a:p>
                      <a:r>
                        <a:rPr lang="en-US" sz="1400">
                          <a:effectLst/>
                          <a:latin typeface="Calibri" panose="020F0502020204030204" pitchFamily="34" charset="0"/>
                        </a:rPr>
                        <a:t>Follow-Up After Discharge from the Emergency Department for Mental </a:t>
                      </a:r>
                      <a:endParaRPr lang="en-US" sz="1400">
                        <a:effectLst/>
                      </a:endParaRPr>
                    </a:p>
                    <a:p>
                      <a:r>
                        <a:rPr lang="en-US" sz="1400">
                          <a:effectLst/>
                          <a:latin typeface="Calibri" panose="020F0502020204030204" pitchFamily="34" charset="0"/>
                        </a:rPr>
                        <a:t>Health </a:t>
                      </a:r>
                      <a:endParaRPr lang="en-US" sz="1400">
                        <a:effectLst/>
                      </a:endParaRPr>
                    </a:p>
                  </a:txBody>
                  <a:tcPr marL="82620" marR="82620" marT="41310" marB="41310" anchor="ctr">
                    <a:lnL w="12192" cap="flat" cmpd="sng" algn="ctr">
                      <a:solidFill>
                        <a:srgbClr val="8CA8D8"/>
                      </a:solidFill>
                      <a:prstDash val="solid"/>
                      <a:round/>
                      <a:headEnd type="none" w="med" len="med"/>
                      <a:tailEnd type="none" w="med" len="med"/>
                    </a:lnL>
                    <a:lnR w="9258" cap="flat" cmpd="sng" algn="ctr">
                      <a:solidFill>
                        <a:srgbClr val="8CA8D8"/>
                      </a:solidFill>
                      <a:prstDash val="solid"/>
                      <a:round/>
                      <a:headEnd type="none" w="med" len="med"/>
                      <a:tailEnd type="none" w="med" len="med"/>
                    </a:lnR>
                    <a:lnT w="6096" cap="flat" cmpd="sng" algn="ctr">
                      <a:solidFill>
                        <a:srgbClr val="8CA8D8"/>
                      </a:solidFill>
                      <a:prstDash val="solid"/>
                      <a:round/>
                      <a:headEnd type="none" w="med" len="med"/>
                      <a:tailEnd type="none" w="med" len="med"/>
                    </a:lnT>
                    <a:lnB w="6083" cap="flat" cmpd="sng" algn="ctr">
                      <a:solidFill>
                        <a:srgbClr val="8CA8D8"/>
                      </a:solidFill>
                      <a:prstDash val="solid"/>
                      <a:round/>
                      <a:headEnd type="none" w="med" len="med"/>
                      <a:tailEnd type="none" w="med" len="med"/>
                    </a:lnB>
                  </a:tcPr>
                </a:tc>
                <a:tc>
                  <a:txBody>
                    <a:bodyPr/>
                    <a:lstStyle/>
                    <a:p>
                      <a:r>
                        <a:rPr lang="en-US" sz="1400" dirty="0">
                          <a:effectLst/>
                          <a:latin typeface="Calibri" panose="020F0502020204030204" pitchFamily="34" charset="0"/>
                        </a:rPr>
                        <a:t>* Persons 18 years +</a:t>
                      </a:r>
                      <a:br>
                        <a:rPr lang="en-US" sz="1400" dirty="0">
                          <a:effectLst/>
                          <a:latin typeface="Calibri" panose="020F0502020204030204" pitchFamily="34" charset="0"/>
                        </a:rPr>
                      </a:br>
                      <a:r>
                        <a:rPr lang="en-US" sz="1400" dirty="0">
                          <a:effectLst/>
                          <a:latin typeface="Calibri" panose="020F0502020204030204" pitchFamily="34" charset="0"/>
                        </a:rPr>
                        <a:t>* Emergency room visit with a primary diagnosis of mental health.</a:t>
                      </a:r>
                      <a:br>
                        <a:rPr lang="en-US" sz="1400" dirty="0">
                          <a:effectLst/>
                          <a:latin typeface="Calibri" panose="020F0502020204030204" pitchFamily="34" charset="0"/>
                        </a:rPr>
                      </a:br>
                      <a:r>
                        <a:rPr lang="en-US" sz="1400" dirty="0">
                          <a:effectLst/>
                          <a:latin typeface="Calibri" panose="020F0502020204030204" pitchFamily="34" charset="0"/>
                        </a:rPr>
                        <a:t>* Follow-up visit with any provider and a corresponding primary diagnosis of mental health within 7- and 30-days of discharge. </a:t>
                      </a:r>
                      <a:endParaRPr lang="en-US" sz="1400" dirty="0">
                        <a:effectLst/>
                      </a:endParaRPr>
                    </a:p>
                  </a:txBody>
                  <a:tcPr marL="82620" marR="82620" marT="41310" marB="41310" anchor="ctr">
                    <a:lnL w="9258" cap="flat" cmpd="sng" algn="ctr">
                      <a:solidFill>
                        <a:srgbClr val="8CA8D8"/>
                      </a:solidFill>
                      <a:prstDash val="solid"/>
                      <a:round/>
                      <a:headEnd type="none" w="med" len="med"/>
                      <a:tailEnd type="none" w="med" len="med"/>
                    </a:lnL>
                    <a:lnR w="6096" cap="flat" cmpd="sng" algn="ctr">
                      <a:solidFill>
                        <a:srgbClr val="8CA8D8"/>
                      </a:solidFill>
                      <a:prstDash val="solid"/>
                      <a:round/>
                      <a:headEnd type="none" w="med" len="med"/>
                      <a:tailEnd type="none" w="med" len="med"/>
                    </a:lnR>
                    <a:lnT w="6096" cap="flat" cmpd="sng" algn="ctr">
                      <a:solidFill>
                        <a:srgbClr val="8CA8D8"/>
                      </a:solidFill>
                      <a:prstDash val="solid"/>
                      <a:round/>
                      <a:headEnd type="none" w="med" len="med"/>
                      <a:tailEnd type="none" w="med" len="med"/>
                    </a:lnT>
                    <a:lnB w="6083" cap="flat" cmpd="sng" algn="ctr">
                      <a:solidFill>
                        <a:srgbClr val="8CA8D8"/>
                      </a:solidFill>
                      <a:prstDash val="solid"/>
                      <a:round/>
                      <a:headEnd type="none" w="med" len="med"/>
                      <a:tailEnd type="none" w="med" len="med"/>
                    </a:lnB>
                  </a:tcPr>
                </a:tc>
                <a:extLst>
                  <a:ext uri="{0D108BD9-81ED-4DB2-BD59-A6C34878D82A}">
                    <a16:rowId xmlns="" xmlns:a16="http://schemas.microsoft.com/office/drawing/2014/main" val="397205347"/>
                  </a:ext>
                </a:extLst>
              </a:tr>
            </a:tbl>
          </a:graphicData>
        </a:graphic>
      </p:graphicFrame>
      <p:pic>
        <p:nvPicPr>
          <p:cNvPr id="3073" name="Picture 1" descr="page1image7878256">
            <a:extLst>
              <a:ext uri="{FF2B5EF4-FFF2-40B4-BE49-F238E27FC236}">
                <a16:creationId xmlns="" xmlns:a16="http://schemas.microsoft.com/office/drawing/2014/main" id="{E3D832B4-A05C-7B4C-B96F-B5F9BECD1F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015" y="1742641"/>
            <a:ext cx="12700" cy="47125"/>
          </a:xfrm>
          <a:prstGeom prst="rect">
            <a:avLst/>
          </a:prstGeom>
          <a:noFill/>
          <a:extLst>
            <a:ext uri="{909E8E84-426E-40dd-AFC4-6F175D3DCCD1}">
              <a14:hiddenFill xmlns="" xmlns:a14="http://schemas.microsoft.com/office/drawing/2010/main">
                <a:solidFill>
                  <a:srgbClr val="FFFFFF"/>
                </a:solidFill>
              </a14:hiddenFill>
            </a:ext>
          </a:extLst>
        </p:spPr>
      </p:pic>
      <p:pic>
        <p:nvPicPr>
          <p:cNvPr id="3074" name="Picture 2" descr="page1image7879088">
            <a:extLst>
              <a:ext uri="{FF2B5EF4-FFF2-40B4-BE49-F238E27FC236}">
                <a16:creationId xmlns="" xmlns:a16="http://schemas.microsoft.com/office/drawing/2014/main" id="{B6CE8D49-AEE3-ED40-BE86-DBC928340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015" y="1742641"/>
            <a:ext cx="12700" cy="471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06367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3C6C6D18-B220-4955-B680-BD8BC076ACDC}"/>
              </a:ext>
            </a:extLst>
          </p:cNvPr>
          <p:cNvPicPr>
            <a:picLocks noChangeAspect="1"/>
          </p:cNvPicPr>
          <p:nvPr/>
        </p:nvPicPr>
        <p:blipFill>
          <a:blip r:embed="rId2"/>
          <a:stretch>
            <a:fillRect/>
          </a:stretch>
        </p:blipFill>
        <p:spPr>
          <a:xfrm>
            <a:off x="1599242" y="218460"/>
            <a:ext cx="8231516" cy="5944829"/>
          </a:xfrm>
          <a:prstGeom prst="rect">
            <a:avLst/>
          </a:prstGeom>
        </p:spPr>
      </p:pic>
    </p:spTree>
    <p:extLst>
      <p:ext uri="{BB962C8B-B14F-4D97-AF65-F5344CB8AC3E}">
        <p14:creationId xmlns:p14="http://schemas.microsoft.com/office/powerpoint/2010/main" val="1242412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A229FB-BE90-A04B-A43D-000F986438C0}"/>
              </a:ext>
            </a:extLst>
          </p:cNvPr>
          <p:cNvSpPr>
            <a:spLocks noGrp="1"/>
          </p:cNvSpPr>
          <p:nvPr>
            <p:ph type="title"/>
          </p:nvPr>
        </p:nvSpPr>
        <p:spPr/>
        <p:txBody>
          <a:bodyPr/>
          <a:lstStyle/>
          <a:p>
            <a:pPr algn="ctr"/>
            <a:r>
              <a:rPr lang="en-US" b="1" dirty="0">
                <a:solidFill>
                  <a:srgbClr val="B70001"/>
                </a:solidFill>
              </a:rPr>
              <a:t>Technology challenges</a:t>
            </a:r>
          </a:p>
        </p:txBody>
      </p:sp>
      <p:sp>
        <p:nvSpPr>
          <p:cNvPr id="3" name="Content Placeholder 2">
            <a:extLst>
              <a:ext uri="{FF2B5EF4-FFF2-40B4-BE49-F238E27FC236}">
                <a16:creationId xmlns="" xmlns:a16="http://schemas.microsoft.com/office/drawing/2014/main" id="{B512C8FF-58FC-644F-82B7-2388BB768CD4}"/>
              </a:ext>
            </a:extLst>
          </p:cNvPr>
          <p:cNvSpPr>
            <a:spLocks noGrp="1"/>
          </p:cNvSpPr>
          <p:nvPr>
            <p:ph idx="1"/>
          </p:nvPr>
        </p:nvSpPr>
        <p:spPr>
          <a:xfrm>
            <a:off x="838200" y="1825625"/>
            <a:ext cx="10515600" cy="4351338"/>
          </a:xfrm>
        </p:spPr>
        <p:txBody>
          <a:bodyPr>
            <a:normAutofit/>
          </a:bodyPr>
          <a:lstStyle/>
          <a:p>
            <a:r>
              <a:rPr lang="en-US" dirty="0"/>
              <a:t>HIXNY connections </a:t>
            </a:r>
          </a:p>
          <a:p>
            <a:pPr lvl="1"/>
            <a:r>
              <a:rPr lang="en-US" dirty="0"/>
              <a:t>Many different systems involved</a:t>
            </a:r>
          </a:p>
          <a:p>
            <a:pPr lvl="1"/>
            <a:r>
              <a:rPr lang="en-US" dirty="0"/>
              <a:t>Timeframe depends on software changes; some are extensive</a:t>
            </a:r>
          </a:p>
          <a:p>
            <a:r>
              <a:rPr lang="en-US" dirty="0"/>
              <a:t>System may not meet needs for future data analytics</a:t>
            </a:r>
          </a:p>
          <a:p>
            <a:pPr lvl="1"/>
            <a:r>
              <a:rPr lang="en-US" dirty="0"/>
              <a:t>Health Management Associates study</a:t>
            </a:r>
          </a:p>
          <a:p>
            <a:r>
              <a:rPr lang="en-US" dirty="0"/>
              <a:t>Costs</a:t>
            </a:r>
          </a:p>
          <a:p>
            <a:pPr lvl="1"/>
            <a:r>
              <a:rPr lang="en-US" dirty="0"/>
              <a:t>Alliance has requested funding to cover work done for non-Alliance partners ($440 K)</a:t>
            </a:r>
          </a:p>
          <a:p>
            <a:pPr lvl="1"/>
            <a:r>
              <a:rPr lang="en-US" dirty="0"/>
              <a:t>Future cost unknown</a:t>
            </a:r>
          </a:p>
          <a:p>
            <a:pPr marL="457200" lvl="1" indent="0">
              <a:buNone/>
            </a:pPr>
            <a:endParaRPr lang="en-US" dirty="0"/>
          </a:p>
        </p:txBody>
      </p:sp>
      <p:pic>
        <p:nvPicPr>
          <p:cNvPr id="7" name="Picture 6">
            <a:extLst>
              <a:ext uri="{FF2B5EF4-FFF2-40B4-BE49-F238E27FC236}">
                <a16:creationId xmlns="" xmlns:a16="http://schemas.microsoft.com/office/drawing/2014/main" id="{140AAA7D-359B-8548-A68A-D15A8A54229B}"/>
              </a:ext>
            </a:extLst>
          </p:cNvPr>
          <p:cNvPicPr>
            <a:picLocks noChangeAspect="1"/>
          </p:cNvPicPr>
          <p:nvPr/>
        </p:nvPicPr>
        <p:blipFill>
          <a:blip r:embed="rId2"/>
          <a:stretch>
            <a:fillRect/>
          </a:stretch>
        </p:blipFill>
        <p:spPr>
          <a:xfrm>
            <a:off x="9416671" y="1528267"/>
            <a:ext cx="1678958" cy="1678958"/>
          </a:xfrm>
          <a:prstGeom prst="rect">
            <a:avLst/>
          </a:prstGeom>
        </p:spPr>
      </p:pic>
    </p:spTree>
    <p:extLst>
      <p:ext uri="{BB962C8B-B14F-4D97-AF65-F5344CB8AC3E}">
        <p14:creationId xmlns:p14="http://schemas.microsoft.com/office/powerpoint/2010/main" val="3973060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4D9CC6-BD4C-FF46-B167-144E08E17B82}"/>
              </a:ext>
            </a:extLst>
          </p:cNvPr>
          <p:cNvSpPr>
            <a:spLocks noGrp="1"/>
          </p:cNvSpPr>
          <p:nvPr>
            <p:ph type="title"/>
          </p:nvPr>
        </p:nvSpPr>
        <p:spPr>
          <a:xfrm>
            <a:off x="667512" y="1364869"/>
            <a:ext cx="10515600" cy="1325563"/>
          </a:xfrm>
        </p:spPr>
        <p:txBody>
          <a:bodyPr>
            <a:normAutofit fontScale="90000"/>
          </a:bodyPr>
          <a:lstStyle/>
          <a:p>
            <a:pPr algn="ctr"/>
            <a:r>
              <a:rPr lang="en-US" b="1" dirty="0">
                <a:solidFill>
                  <a:srgbClr val="FF0000"/>
                </a:solidFill>
              </a:rPr>
              <a:t/>
            </a:r>
            <a:br>
              <a:rPr lang="en-US" b="1" dirty="0">
                <a:solidFill>
                  <a:srgbClr val="FF0000"/>
                </a:solidFill>
              </a:rPr>
            </a:br>
            <a:r>
              <a:rPr lang="en-US" b="1" dirty="0">
                <a:solidFill>
                  <a:srgbClr val="FF0000"/>
                </a:solidFill>
              </a:rPr>
              <a:t/>
            </a:r>
            <a:br>
              <a:rPr lang="en-US" b="1" dirty="0">
                <a:solidFill>
                  <a:srgbClr val="FF0000"/>
                </a:solidFill>
              </a:rPr>
            </a:br>
            <a:r>
              <a:rPr lang="en-US" b="1" dirty="0">
                <a:solidFill>
                  <a:srgbClr val="FF0000"/>
                </a:solidFill>
              </a:rPr>
              <a:t/>
            </a:r>
            <a:br>
              <a:rPr lang="en-US" b="1" dirty="0">
                <a:solidFill>
                  <a:srgbClr val="FF0000"/>
                </a:solidFill>
              </a:rPr>
            </a:br>
            <a:r>
              <a:rPr lang="en-US" sz="5300" b="1" dirty="0">
                <a:solidFill>
                  <a:srgbClr val="B70001"/>
                </a:solidFill>
              </a:rPr>
              <a:t>VBP Contracting</a:t>
            </a:r>
          </a:p>
        </p:txBody>
      </p:sp>
      <p:pic>
        <p:nvPicPr>
          <p:cNvPr id="4" name="Picture 8" descr="page1image3002752">
            <a:extLst>
              <a:ext uri="{FF2B5EF4-FFF2-40B4-BE49-F238E27FC236}">
                <a16:creationId xmlns="" xmlns:a16="http://schemas.microsoft.com/office/drawing/2014/main" id="{42CB0A3B-E361-9744-9249-78DE83280D1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45370" y="5145024"/>
            <a:ext cx="1237742" cy="11704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76272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662176-3CB7-B345-9134-8512279ED68A}"/>
              </a:ext>
            </a:extLst>
          </p:cNvPr>
          <p:cNvSpPr>
            <a:spLocks noGrp="1"/>
          </p:cNvSpPr>
          <p:nvPr>
            <p:ph type="title"/>
          </p:nvPr>
        </p:nvSpPr>
        <p:spPr/>
        <p:txBody>
          <a:bodyPr/>
          <a:lstStyle/>
          <a:p>
            <a:pPr algn="ctr"/>
            <a:r>
              <a:rPr lang="en-US" b="1" dirty="0">
                <a:solidFill>
                  <a:srgbClr val="B70001"/>
                </a:solidFill>
              </a:rPr>
              <a:t>VBP Contracting Status</a:t>
            </a:r>
          </a:p>
        </p:txBody>
      </p:sp>
      <p:sp>
        <p:nvSpPr>
          <p:cNvPr id="3" name="Content Placeholder 2">
            <a:extLst>
              <a:ext uri="{FF2B5EF4-FFF2-40B4-BE49-F238E27FC236}">
                <a16:creationId xmlns="" xmlns:a16="http://schemas.microsoft.com/office/drawing/2014/main" id="{B5D9EC3A-A187-634C-98BF-098EA6B8F255}"/>
              </a:ext>
            </a:extLst>
          </p:cNvPr>
          <p:cNvSpPr>
            <a:spLocks noGrp="1"/>
          </p:cNvSpPr>
          <p:nvPr>
            <p:ph idx="1"/>
          </p:nvPr>
        </p:nvSpPr>
        <p:spPr/>
        <p:txBody>
          <a:bodyPr>
            <a:normAutofit/>
          </a:bodyPr>
          <a:lstStyle/>
          <a:p>
            <a:r>
              <a:rPr lang="en-US" dirty="0"/>
              <a:t>CDPHP</a:t>
            </a:r>
          </a:p>
          <a:p>
            <a:pPr lvl="1"/>
            <a:r>
              <a:rPr lang="en-US" dirty="0"/>
              <a:t>Interested in contracts for population health</a:t>
            </a:r>
          </a:p>
          <a:p>
            <a:pPr lvl="1"/>
            <a:r>
              <a:rPr lang="en-US" dirty="0"/>
              <a:t>Does not replace existing service agreements</a:t>
            </a:r>
          </a:p>
          <a:p>
            <a:pPr lvl="1"/>
            <a:endParaRPr lang="en-US" dirty="0"/>
          </a:p>
          <a:p>
            <a:r>
              <a:rPr lang="en-US" dirty="0" err="1"/>
              <a:t>iHANY</a:t>
            </a:r>
            <a:r>
              <a:rPr lang="en-US" dirty="0"/>
              <a:t> (Fidelis)</a:t>
            </a:r>
          </a:p>
          <a:p>
            <a:pPr lvl="1"/>
            <a:r>
              <a:rPr lang="en-US" dirty="0"/>
              <a:t>Not planning to contract with BHCCs directly</a:t>
            </a:r>
          </a:p>
          <a:p>
            <a:pPr lvl="1"/>
            <a:endParaRPr lang="en-US" dirty="0"/>
          </a:p>
          <a:p>
            <a:r>
              <a:rPr lang="en-US" dirty="0"/>
              <a:t>MVP/ Healthy Alliance partnership</a:t>
            </a:r>
          </a:p>
          <a:p>
            <a:pPr lvl="1"/>
            <a:r>
              <a:rPr lang="en-US" dirty="0"/>
              <a:t>Some interest in contract</a:t>
            </a:r>
          </a:p>
          <a:p>
            <a:pPr lvl="1"/>
            <a:endParaRPr lang="en-US" dirty="0"/>
          </a:p>
        </p:txBody>
      </p:sp>
      <p:pic>
        <p:nvPicPr>
          <p:cNvPr id="4" name="Picture 1" descr="page1image1826912">
            <a:extLst>
              <a:ext uri="{FF2B5EF4-FFF2-40B4-BE49-F238E27FC236}">
                <a16:creationId xmlns="" xmlns:a16="http://schemas.microsoft.com/office/drawing/2014/main" id="{7A9F8A66-1AE0-3445-A3B9-28B740E95E2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745484" y="3695445"/>
            <a:ext cx="3009900" cy="69850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a:extLst>
              <a:ext uri="{FF2B5EF4-FFF2-40B4-BE49-F238E27FC236}">
                <a16:creationId xmlns="" xmlns:a16="http://schemas.microsoft.com/office/drawing/2014/main" id="{68241171-A3B2-8142-8E06-756806C4F433}"/>
              </a:ext>
            </a:extLst>
          </p:cNvPr>
          <p:cNvPicPr>
            <a:picLocks noChangeAspect="1"/>
          </p:cNvPicPr>
          <p:nvPr/>
        </p:nvPicPr>
        <p:blipFill>
          <a:blip r:embed="rId4"/>
          <a:stretch>
            <a:fillRect/>
          </a:stretch>
        </p:blipFill>
        <p:spPr>
          <a:xfrm>
            <a:off x="8738169" y="1027906"/>
            <a:ext cx="2413000" cy="2413000"/>
          </a:xfrm>
          <a:prstGeom prst="rect">
            <a:avLst/>
          </a:prstGeom>
        </p:spPr>
      </p:pic>
      <p:pic>
        <p:nvPicPr>
          <p:cNvPr id="7" name="Picture 6">
            <a:extLst>
              <a:ext uri="{FF2B5EF4-FFF2-40B4-BE49-F238E27FC236}">
                <a16:creationId xmlns="" xmlns:a16="http://schemas.microsoft.com/office/drawing/2014/main" id="{91A37963-746E-F045-AEC3-BAF4B82AE8A9}"/>
              </a:ext>
            </a:extLst>
          </p:cNvPr>
          <p:cNvPicPr>
            <a:picLocks noChangeAspect="1"/>
          </p:cNvPicPr>
          <p:nvPr/>
        </p:nvPicPr>
        <p:blipFill>
          <a:blip r:embed="rId5"/>
          <a:stretch>
            <a:fillRect/>
          </a:stretch>
        </p:blipFill>
        <p:spPr>
          <a:xfrm>
            <a:off x="7118824" y="5137484"/>
            <a:ext cx="1928923" cy="1720516"/>
          </a:xfrm>
          <a:prstGeom prst="rect">
            <a:avLst/>
          </a:prstGeom>
        </p:spPr>
      </p:pic>
    </p:spTree>
    <p:extLst>
      <p:ext uri="{BB962C8B-B14F-4D97-AF65-F5344CB8AC3E}">
        <p14:creationId xmlns:p14="http://schemas.microsoft.com/office/powerpoint/2010/main" val="1392478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79DC5B-A1A7-7342-A112-ACFA886DFE22}"/>
              </a:ext>
            </a:extLst>
          </p:cNvPr>
          <p:cNvSpPr>
            <a:spLocks noGrp="1"/>
          </p:cNvSpPr>
          <p:nvPr>
            <p:ph type="title"/>
          </p:nvPr>
        </p:nvSpPr>
        <p:spPr/>
        <p:txBody>
          <a:bodyPr/>
          <a:lstStyle/>
          <a:p>
            <a:pPr algn="ctr"/>
            <a:r>
              <a:rPr lang="en-US" b="1" dirty="0">
                <a:solidFill>
                  <a:srgbClr val="B70001"/>
                </a:solidFill>
              </a:rPr>
              <a:t>Agenda</a:t>
            </a:r>
          </a:p>
        </p:txBody>
      </p:sp>
      <p:graphicFrame>
        <p:nvGraphicFramePr>
          <p:cNvPr id="5" name="Content Placeholder 4">
            <a:extLst>
              <a:ext uri="{FF2B5EF4-FFF2-40B4-BE49-F238E27FC236}">
                <a16:creationId xmlns="" xmlns:a16="http://schemas.microsoft.com/office/drawing/2014/main" id="{CB005323-EDE2-2D4A-AD2A-5F09CCFBA211}"/>
              </a:ext>
            </a:extLst>
          </p:cNvPr>
          <p:cNvGraphicFramePr>
            <a:graphicFrameLocks noGrp="1"/>
          </p:cNvGraphicFramePr>
          <p:nvPr>
            <p:ph idx="1"/>
            <p:extLst>
              <p:ext uri="{D42A27DB-BD31-4B8C-83A1-F6EECF244321}">
                <p14:modId xmlns:p14="http://schemas.microsoft.com/office/powerpoint/2010/main" val="3269447277"/>
              </p:ext>
            </p:extLst>
          </p:nvPr>
        </p:nvGraphicFramePr>
        <p:xfrm>
          <a:off x="939800" y="1873580"/>
          <a:ext cx="10515600" cy="3832953"/>
        </p:xfrm>
        <a:graphic>
          <a:graphicData uri="http://schemas.openxmlformats.org/drawingml/2006/table">
            <a:tbl>
              <a:tblPr firstRow="1" bandRow="1">
                <a:tableStyleId>{F5AB1C69-6EDB-4FF4-983F-18BD219EF322}</a:tableStyleId>
              </a:tblPr>
              <a:tblGrid>
                <a:gridCol w="3621833">
                  <a:extLst>
                    <a:ext uri="{9D8B030D-6E8A-4147-A177-3AD203B41FA5}">
                      <a16:colId xmlns="" xmlns:a16="http://schemas.microsoft.com/office/drawing/2014/main" val="2758783925"/>
                    </a:ext>
                  </a:extLst>
                </a:gridCol>
                <a:gridCol w="6893767">
                  <a:extLst>
                    <a:ext uri="{9D8B030D-6E8A-4147-A177-3AD203B41FA5}">
                      <a16:colId xmlns="" xmlns:a16="http://schemas.microsoft.com/office/drawing/2014/main" val="1771855541"/>
                    </a:ext>
                  </a:extLst>
                </a:gridCol>
              </a:tblGrid>
              <a:tr h="619160">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2228798156"/>
                  </a:ext>
                </a:extLst>
              </a:tr>
              <a:tr h="619160">
                <a:tc>
                  <a:txBody>
                    <a:bodyPr/>
                    <a:lstStyle/>
                    <a:p>
                      <a:r>
                        <a:rPr lang="en-US" dirty="0"/>
                        <a:t>I. Organization</a:t>
                      </a:r>
                    </a:p>
                  </a:txBody>
                  <a:tcPr/>
                </a:tc>
                <a:tc>
                  <a:txBody>
                    <a:bodyPr/>
                    <a:lstStyle/>
                    <a:p>
                      <a:r>
                        <a:rPr lang="en-US" dirty="0"/>
                        <a:t>Structure of organization, membership, grant </a:t>
                      </a:r>
                    </a:p>
                  </a:txBody>
                  <a:tcPr/>
                </a:tc>
                <a:extLst>
                  <a:ext uri="{0D108BD9-81ED-4DB2-BD59-A6C34878D82A}">
                    <a16:rowId xmlns="" xmlns:a16="http://schemas.microsoft.com/office/drawing/2014/main" val="830835675"/>
                  </a:ext>
                </a:extLst>
              </a:tr>
              <a:tr h="619160">
                <a:tc>
                  <a:txBody>
                    <a:bodyPr/>
                    <a:lstStyle/>
                    <a:p>
                      <a:r>
                        <a:rPr lang="en-US" dirty="0"/>
                        <a:t>II. Partnerships</a:t>
                      </a:r>
                    </a:p>
                  </a:txBody>
                  <a:tcPr/>
                </a:tc>
                <a:tc>
                  <a:txBody>
                    <a:bodyPr/>
                    <a:lstStyle/>
                    <a:p>
                      <a:r>
                        <a:rPr lang="en-US" dirty="0"/>
                        <a:t>Alliance partnership, DSRIP, New IPA</a:t>
                      </a:r>
                    </a:p>
                  </a:txBody>
                  <a:tcPr/>
                </a:tc>
                <a:extLst>
                  <a:ext uri="{0D108BD9-81ED-4DB2-BD59-A6C34878D82A}">
                    <a16:rowId xmlns="" xmlns:a16="http://schemas.microsoft.com/office/drawing/2014/main" val="2433644915"/>
                  </a:ext>
                </a:extLst>
              </a:tr>
              <a:tr h="619160">
                <a:tc>
                  <a:txBody>
                    <a:bodyPr/>
                    <a:lstStyle/>
                    <a:p>
                      <a:r>
                        <a:rPr lang="en-US" dirty="0"/>
                        <a:t>III. Technology and analytics</a:t>
                      </a:r>
                    </a:p>
                  </a:txBody>
                  <a:tcPr/>
                </a:tc>
                <a:tc>
                  <a:txBody>
                    <a:bodyPr/>
                    <a:lstStyle/>
                    <a:p>
                      <a:r>
                        <a:rPr lang="en-US" dirty="0"/>
                        <a:t>Outcomes measures, technology plan</a:t>
                      </a:r>
                    </a:p>
                  </a:txBody>
                  <a:tcPr/>
                </a:tc>
                <a:extLst>
                  <a:ext uri="{0D108BD9-81ED-4DB2-BD59-A6C34878D82A}">
                    <a16:rowId xmlns="" xmlns:a16="http://schemas.microsoft.com/office/drawing/2014/main" val="1828944905"/>
                  </a:ext>
                </a:extLst>
              </a:tr>
              <a:tr h="619160">
                <a:tc>
                  <a:txBody>
                    <a:bodyPr/>
                    <a:lstStyle/>
                    <a:p>
                      <a:r>
                        <a:rPr lang="en-US" dirty="0"/>
                        <a:t>IV. VBP Contracting</a:t>
                      </a:r>
                    </a:p>
                  </a:txBody>
                  <a:tcPr/>
                </a:tc>
                <a:tc>
                  <a:txBody>
                    <a:bodyPr/>
                    <a:lstStyle/>
                    <a:p>
                      <a:r>
                        <a:rPr lang="en-US" dirty="0"/>
                        <a:t>CDPHP, MVP</a:t>
                      </a:r>
                    </a:p>
                  </a:txBody>
                  <a:tcPr/>
                </a:tc>
                <a:extLst>
                  <a:ext uri="{0D108BD9-81ED-4DB2-BD59-A6C34878D82A}">
                    <a16:rowId xmlns="" xmlns:a16="http://schemas.microsoft.com/office/drawing/2014/main" val="2211014745"/>
                  </a:ext>
                </a:extLst>
              </a:tr>
              <a:tr h="737153">
                <a:tc>
                  <a:txBody>
                    <a:bodyPr/>
                    <a:lstStyle/>
                    <a:p>
                      <a:r>
                        <a:rPr lang="en-US" dirty="0"/>
                        <a:t>V. Future</a:t>
                      </a:r>
                    </a:p>
                  </a:txBody>
                  <a:tcPr/>
                </a:tc>
                <a:tc>
                  <a:txBody>
                    <a:bodyPr/>
                    <a:lstStyle/>
                    <a:p>
                      <a:r>
                        <a:rPr lang="en-US" dirty="0"/>
                        <a:t>DSRIP 2.0, VDEs </a:t>
                      </a:r>
                    </a:p>
                  </a:txBody>
                  <a:tcPr/>
                </a:tc>
                <a:extLst>
                  <a:ext uri="{0D108BD9-81ED-4DB2-BD59-A6C34878D82A}">
                    <a16:rowId xmlns="" xmlns:a16="http://schemas.microsoft.com/office/drawing/2014/main" val="2546368927"/>
                  </a:ext>
                </a:extLst>
              </a:tr>
            </a:tbl>
          </a:graphicData>
        </a:graphic>
      </p:graphicFrame>
      <p:sp>
        <p:nvSpPr>
          <p:cNvPr id="10" name="TextBox 9">
            <a:extLst>
              <a:ext uri="{FF2B5EF4-FFF2-40B4-BE49-F238E27FC236}">
                <a16:creationId xmlns="" xmlns:a16="http://schemas.microsoft.com/office/drawing/2014/main" id="{9A55E25A-5E6F-1F42-B073-1A4132921CA2}"/>
              </a:ext>
            </a:extLst>
          </p:cNvPr>
          <p:cNvSpPr txBox="1"/>
          <p:nvPr/>
        </p:nvSpPr>
        <p:spPr>
          <a:xfrm>
            <a:off x="9779000" y="65532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17331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F28B5A-DB62-A74A-8646-D178222E7FDD}"/>
              </a:ext>
            </a:extLst>
          </p:cNvPr>
          <p:cNvSpPr>
            <a:spLocks noGrp="1"/>
          </p:cNvSpPr>
          <p:nvPr>
            <p:ph type="title" idx="4294967295"/>
          </p:nvPr>
        </p:nvSpPr>
        <p:spPr>
          <a:xfrm>
            <a:off x="838200" y="365125"/>
            <a:ext cx="10515600" cy="1325563"/>
          </a:xfrm>
        </p:spPr>
        <p:txBody>
          <a:bodyPr/>
          <a:lstStyle/>
          <a:p>
            <a:pPr algn="ctr"/>
            <a:r>
              <a:rPr lang="en-US" b="1" dirty="0">
                <a:solidFill>
                  <a:srgbClr val="B70001"/>
                </a:solidFill>
              </a:rPr>
              <a:t>VBP Contracting Challenges</a:t>
            </a:r>
            <a:r>
              <a:rPr lang="en-US" dirty="0"/>
              <a:t>	</a:t>
            </a:r>
          </a:p>
        </p:txBody>
      </p:sp>
      <p:sp>
        <p:nvSpPr>
          <p:cNvPr id="3" name="Content Placeholder 2">
            <a:extLst>
              <a:ext uri="{FF2B5EF4-FFF2-40B4-BE49-F238E27FC236}">
                <a16:creationId xmlns="" xmlns:a16="http://schemas.microsoft.com/office/drawing/2014/main" id="{5D3C51F7-09D2-3D45-B982-AA87992E1759}"/>
              </a:ext>
            </a:extLst>
          </p:cNvPr>
          <p:cNvSpPr>
            <a:spLocks noGrp="1"/>
          </p:cNvSpPr>
          <p:nvPr>
            <p:ph sz="half" idx="1"/>
          </p:nvPr>
        </p:nvSpPr>
        <p:spPr>
          <a:xfrm>
            <a:off x="1056563" y="1405719"/>
            <a:ext cx="10120953" cy="5067037"/>
          </a:xfrm>
        </p:spPr>
        <p:txBody>
          <a:bodyPr>
            <a:normAutofit/>
          </a:bodyPr>
          <a:lstStyle/>
          <a:p>
            <a:r>
              <a:rPr lang="en-US" dirty="0"/>
              <a:t>CDPHP</a:t>
            </a:r>
          </a:p>
          <a:p>
            <a:pPr lvl="1"/>
            <a:r>
              <a:rPr lang="en-US" dirty="0"/>
              <a:t>Interest in contracting with CBHN vs. individual contracts being formed</a:t>
            </a:r>
          </a:p>
          <a:p>
            <a:pPr lvl="1"/>
            <a:endParaRPr lang="en-US" dirty="0"/>
          </a:p>
          <a:p>
            <a:r>
              <a:rPr lang="en-US" dirty="0" err="1"/>
              <a:t>iHANY</a:t>
            </a:r>
            <a:r>
              <a:rPr lang="en-US" dirty="0"/>
              <a:t>/Fidelis</a:t>
            </a:r>
          </a:p>
          <a:p>
            <a:pPr lvl="1"/>
            <a:r>
              <a:rPr lang="en-US" dirty="0"/>
              <a:t>Experience with level one VBP contracts only</a:t>
            </a:r>
          </a:p>
          <a:p>
            <a:pPr lvl="1"/>
            <a:r>
              <a:rPr lang="en-US" dirty="0"/>
              <a:t>No contracts have generated savings to date</a:t>
            </a:r>
          </a:p>
          <a:p>
            <a:pPr lvl="1"/>
            <a:r>
              <a:rPr lang="en-US" dirty="0"/>
              <a:t>Network member overlap</a:t>
            </a:r>
          </a:p>
          <a:p>
            <a:pPr lvl="1"/>
            <a:endParaRPr lang="en-US" dirty="0"/>
          </a:p>
          <a:p>
            <a:r>
              <a:rPr lang="en-US" dirty="0"/>
              <a:t>MVP</a:t>
            </a:r>
          </a:p>
          <a:p>
            <a:pPr lvl="1"/>
            <a:r>
              <a:rPr lang="en-US" dirty="0"/>
              <a:t>Small # covered lives, minimal impact</a:t>
            </a:r>
          </a:p>
          <a:p>
            <a:pPr marL="457200" lvl="1" indent="0">
              <a:buNone/>
            </a:pPr>
            <a:endParaRPr lang="en-US" dirty="0"/>
          </a:p>
          <a:p>
            <a:pPr marL="457200" lvl="1" indent="0">
              <a:buNone/>
            </a:pPr>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4" name="Rectangle 2">
            <a:extLst>
              <a:ext uri="{FF2B5EF4-FFF2-40B4-BE49-F238E27FC236}">
                <a16:creationId xmlns="" xmlns:a16="http://schemas.microsoft.com/office/drawing/2014/main" id="{D0CB9D6C-2424-1F42-B5A7-DB3BC4DC9916}"/>
              </a:ext>
            </a:extLst>
          </p:cNvPr>
          <p:cNvSpPr>
            <a:spLocks noChangeArrowheads="1"/>
          </p:cNvSpPr>
          <p:nvPr/>
        </p:nvSpPr>
        <p:spPr bwMode="auto">
          <a:xfrm>
            <a:off x="122830" y="150126"/>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a:extLst>
              <a:ext uri="{FF2B5EF4-FFF2-40B4-BE49-F238E27FC236}">
                <a16:creationId xmlns="" xmlns:a16="http://schemas.microsoft.com/office/drawing/2014/main" id="{DFF04339-CBC1-8947-B496-F83E9DEBDE80}"/>
              </a:ext>
            </a:extLst>
          </p:cNvPr>
          <p:cNvPicPr>
            <a:picLocks noChangeAspect="1"/>
          </p:cNvPicPr>
          <p:nvPr/>
        </p:nvPicPr>
        <p:blipFill>
          <a:blip r:embed="rId3"/>
          <a:stretch>
            <a:fillRect/>
          </a:stretch>
        </p:blipFill>
        <p:spPr>
          <a:xfrm>
            <a:off x="7118824" y="4301699"/>
            <a:ext cx="2540000" cy="2556301"/>
          </a:xfrm>
          <a:prstGeom prst="rect">
            <a:avLst/>
          </a:prstGeom>
        </p:spPr>
      </p:pic>
    </p:spTree>
    <p:extLst>
      <p:ext uri="{BB962C8B-B14F-4D97-AF65-F5344CB8AC3E}">
        <p14:creationId xmlns:p14="http://schemas.microsoft.com/office/powerpoint/2010/main" val="3832810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4D9CC6-BD4C-FF46-B167-144E08E17B82}"/>
              </a:ext>
            </a:extLst>
          </p:cNvPr>
          <p:cNvSpPr>
            <a:spLocks noGrp="1"/>
          </p:cNvSpPr>
          <p:nvPr>
            <p:ph type="title"/>
          </p:nvPr>
        </p:nvSpPr>
        <p:spPr>
          <a:xfrm>
            <a:off x="667512" y="1364869"/>
            <a:ext cx="10515600" cy="1325563"/>
          </a:xfrm>
        </p:spPr>
        <p:txBody>
          <a:bodyPr>
            <a:normAutofit fontScale="90000"/>
          </a:bodyPr>
          <a:lstStyle/>
          <a:p>
            <a:pPr algn="ctr"/>
            <a:r>
              <a:rPr lang="en-US" b="1" dirty="0">
                <a:solidFill>
                  <a:srgbClr val="FF0000"/>
                </a:solidFill>
              </a:rPr>
              <a:t/>
            </a:r>
            <a:br>
              <a:rPr lang="en-US" b="1" dirty="0">
                <a:solidFill>
                  <a:srgbClr val="FF0000"/>
                </a:solidFill>
              </a:rPr>
            </a:br>
            <a:r>
              <a:rPr lang="en-US" b="1" dirty="0">
                <a:solidFill>
                  <a:srgbClr val="FF0000"/>
                </a:solidFill>
              </a:rPr>
              <a:t/>
            </a:r>
            <a:br>
              <a:rPr lang="en-US" b="1" dirty="0">
                <a:solidFill>
                  <a:srgbClr val="FF0000"/>
                </a:solidFill>
              </a:rPr>
            </a:br>
            <a:r>
              <a:rPr lang="en-US" b="1" dirty="0">
                <a:solidFill>
                  <a:srgbClr val="FF0000"/>
                </a:solidFill>
              </a:rPr>
              <a:t/>
            </a:r>
            <a:br>
              <a:rPr lang="en-US" b="1" dirty="0">
                <a:solidFill>
                  <a:srgbClr val="FF0000"/>
                </a:solidFill>
              </a:rPr>
            </a:br>
            <a:r>
              <a:rPr lang="en-US" sz="5300" b="1" dirty="0">
                <a:solidFill>
                  <a:srgbClr val="B70001"/>
                </a:solidFill>
              </a:rPr>
              <a:t>The</a:t>
            </a:r>
            <a:br>
              <a:rPr lang="en-US" sz="5300" b="1" dirty="0">
                <a:solidFill>
                  <a:srgbClr val="B70001"/>
                </a:solidFill>
              </a:rPr>
            </a:br>
            <a:r>
              <a:rPr lang="en-US" sz="5300" b="1" dirty="0">
                <a:solidFill>
                  <a:srgbClr val="B70001"/>
                </a:solidFill>
              </a:rPr>
              <a:t> Future</a:t>
            </a:r>
          </a:p>
        </p:txBody>
      </p:sp>
      <p:pic>
        <p:nvPicPr>
          <p:cNvPr id="4" name="Picture 8" descr="page1image3002752">
            <a:extLst>
              <a:ext uri="{FF2B5EF4-FFF2-40B4-BE49-F238E27FC236}">
                <a16:creationId xmlns="" xmlns:a16="http://schemas.microsoft.com/office/drawing/2014/main" id="{42CB0A3B-E361-9744-9249-78DE83280D1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45370" y="5145024"/>
            <a:ext cx="1237742" cy="11704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503957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A229FB-BE90-A04B-A43D-000F986438C0}"/>
              </a:ext>
            </a:extLst>
          </p:cNvPr>
          <p:cNvSpPr>
            <a:spLocks noGrp="1"/>
          </p:cNvSpPr>
          <p:nvPr>
            <p:ph type="title"/>
          </p:nvPr>
        </p:nvSpPr>
        <p:spPr/>
        <p:txBody>
          <a:bodyPr/>
          <a:lstStyle/>
          <a:p>
            <a:pPr algn="ctr"/>
            <a:r>
              <a:rPr lang="en-US" b="1" dirty="0">
                <a:solidFill>
                  <a:srgbClr val="B70001"/>
                </a:solidFill>
              </a:rPr>
              <a:t>DSRIP 2.0</a:t>
            </a:r>
          </a:p>
        </p:txBody>
      </p:sp>
      <p:sp>
        <p:nvSpPr>
          <p:cNvPr id="3" name="Content Placeholder 2">
            <a:extLst>
              <a:ext uri="{FF2B5EF4-FFF2-40B4-BE49-F238E27FC236}">
                <a16:creationId xmlns="" xmlns:a16="http://schemas.microsoft.com/office/drawing/2014/main" id="{B512C8FF-58FC-644F-82B7-2388BB768CD4}"/>
              </a:ext>
            </a:extLst>
          </p:cNvPr>
          <p:cNvSpPr>
            <a:spLocks noGrp="1"/>
          </p:cNvSpPr>
          <p:nvPr>
            <p:ph idx="1"/>
          </p:nvPr>
        </p:nvSpPr>
        <p:spPr>
          <a:xfrm>
            <a:off x="838200" y="1825625"/>
            <a:ext cx="10515600" cy="4351338"/>
          </a:xfrm>
        </p:spPr>
        <p:txBody>
          <a:bodyPr>
            <a:normAutofit/>
          </a:bodyPr>
          <a:lstStyle/>
          <a:p>
            <a:r>
              <a:rPr lang="en-US" dirty="0"/>
              <a:t>Successor to DSRIP </a:t>
            </a:r>
          </a:p>
          <a:p>
            <a:pPr lvl="1"/>
            <a:r>
              <a:rPr lang="en-US" dirty="0"/>
              <a:t>Starts when current DSRIP ends (March 2020)</a:t>
            </a:r>
          </a:p>
          <a:p>
            <a:pPr lvl="1"/>
            <a:r>
              <a:rPr lang="en-US" dirty="0"/>
              <a:t>One year plus 4 extension (Through March 2024)</a:t>
            </a:r>
          </a:p>
          <a:p>
            <a:pPr lvl="1"/>
            <a:r>
              <a:rPr lang="en-US" dirty="0"/>
              <a:t>$8 Billion over 4 years</a:t>
            </a:r>
          </a:p>
          <a:p>
            <a:pPr lvl="1"/>
            <a:r>
              <a:rPr lang="en-US" dirty="0"/>
              <a:t>Current state Medicaid deficit $2.9 billion</a:t>
            </a:r>
          </a:p>
          <a:p>
            <a:pPr marL="457200" lvl="1" indent="0">
              <a:buNone/>
            </a:pPr>
            <a:endParaRPr lang="en-US" dirty="0"/>
          </a:p>
          <a:p>
            <a:r>
              <a:rPr lang="en-US" dirty="0"/>
              <a:t>Value Driven Entities (VDEs)</a:t>
            </a:r>
          </a:p>
          <a:p>
            <a:pPr lvl="1"/>
            <a:r>
              <a:rPr lang="en-US" dirty="0"/>
              <a:t>New collaboration of DSRIP, PPS, MCO, BHCC, etc.</a:t>
            </a:r>
          </a:p>
          <a:p>
            <a:pPr lvl="1"/>
            <a:endParaRPr lang="en-US" dirty="0"/>
          </a:p>
        </p:txBody>
      </p:sp>
      <p:pic>
        <p:nvPicPr>
          <p:cNvPr id="4" name="Picture 3">
            <a:extLst>
              <a:ext uri="{FF2B5EF4-FFF2-40B4-BE49-F238E27FC236}">
                <a16:creationId xmlns="" xmlns:a16="http://schemas.microsoft.com/office/drawing/2014/main" id="{2EC5DB09-2ABA-5C4C-88E3-9B1A4F169A77}"/>
              </a:ext>
            </a:extLst>
          </p:cNvPr>
          <p:cNvPicPr>
            <a:picLocks noChangeAspect="1"/>
          </p:cNvPicPr>
          <p:nvPr/>
        </p:nvPicPr>
        <p:blipFill>
          <a:blip r:embed="rId2"/>
          <a:stretch>
            <a:fillRect/>
          </a:stretch>
        </p:blipFill>
        <p:spPr>
          <a:xfrm>
            <a:off x="8126997" y="3369177"/>
            <a:ext cx="3975100" cy="2044700"/>
          </a:xfrm>
          <a:prstGeom prst="rect">
            <a:avLst/>
          </a:prstGeom>
          <a:effectLst/>
        </p:spPr>
      </p:pic>
    </p:spTree>
    <p:extLst>
      <p:ext uri="{BB962C8B-B14F-4D97-AF65-F5344CB8AC3E}">
        <p14:creationId xmlns:p14="http://schemas.microsoft.com/office/powerpoint/2010/main" val="403786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4D9CC6-BD4C-FF46-B167-144E08E17B82}"/>
              </a:ext>
            </a:extLst>
          </p:cNvPr>
          <p:cNvSpPr>
            <a:spLocks noGrp="1"/>
          </p:cNvSpPr>
          <p:nvPr>
            <p:ph type="title"/>
          </p:nvPr>
        </p:nvSpPr>
        <p:spPr>
          <a:xfrm>
            <a:off x="667512" y="1364869"/>
            <a:ext cx="10515600" cy="1325563"/>
          </a:xfrm>
        </p:spPr>
        <p:txBody>
          <a:bodyPr>
            <a:normAutofit fontScale="90000"/>
          </a:bodyPr>
          <a:lstStyle/>
          <a:p>
            <a:pPr algn="ctr"/>
            <a:r>
              <a:rPr lang="en-US" b="1" dirty="0">
                <a:solidFill>
                  <a:srgbClr val="FF0000"/>
                </a:solidFill>
              </a:rPr>
              <a:t/>
            </a:r>
            <a:br>
              <a:rPr lang="en-US" b="1" dirty="0">
                <a:solidFill>
                  <a:srgbClr val="FF0000"/>
                </a:solidFill>
              </a:rPr>
            </a:br>
            <a:r>
              <a:rPr lang="en-US" b="1" dirty="0">
                <a:solidFill>
                  <a:srgbClr val="FF0000"/>
                </a:solidFill>
              </a:rPr>
              <a:t/>
            </a:r>
            <a:br>
              <a:rPr lang="en-US" b="1" dirty="0">
                <a:solidFill>
                  <a:srgbClr val="FF0000"/>
                </a:solidFill>
              </a:rPr>
            </a:br>
            <a:r>
              <a:rPr lang="en-US" b="1" dirty="0">
                <a:solidFill>
                  <a:srgbClr val="FF0000"/>
                </a:solidFill>
              </a:rPr>
              <a:t/>
            </a:r>
            <a:br>
              <a:rPr lang="en-US" b="1" dirty="0">
                <a:solidFill>
                  <a:srgbClr val="FF0000"/>
                </a:solidFill>
              </a:rPr>
            </a:br>
            <a:r>
              <a:rPr lang="en-US" sz="5300" b="1" dirty="0">
                <a:solidFill>
                  <a:srgbClr val="B70001"/>
                </a:solidFill>
              </a:rPr>
              <a:t>Organization</a:t>
            </a:r>
          </a:p>
        </p:txBody>
      </p:sp>
      <p:pic>
        <p:nvPicPr>
          <p:cNvPr id="4" name="Picture 8" descr="page1image3002752">
            <a:extLst>
              <a:ext uri="{FF2B5EF4-FFF2-40B4-BE49-F238E27FC236}">
                <a16:creationId xmlns="" xmlns:a16="http://schemas.microsoft.com/office/drawing/2014/main" id="{42CB0A3B-E361-9744-9249-78DE83280D1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45370" y="5145024"/>
            <a:ext cx="1237742" cy="11704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817787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69075A-2F96-C240-8FB5-D772805A3D25}"/>
              </a:ext>
            </a:extLst>
          </p:cNvPr>
          <p:cNvSpPr>
            <a:spLocks noGrp="1"/>
          </p:cNvSpPr>
          <p:nvPr>
            <p:ph type="title"/>
          </p:nvPr>
        </p:nvSpPr>
        <p:spPr/>
        <p:txBody>
          <a:bodyPr/>
          <a:lstStyle/>
          <a:p>
            <a:pPr algn="ctr"/>
            <a:r>
              <a:rPr lang="en-US" b="1" dirty="0">
                <a:solidFill>
                  <a:srgbClr val="B70001"/>
                </a:solidFill>
              </a:rPr>
              <a:t>Mission, Vision and Goal</a:t>
            </a:r>
          </a:p>
        </p:txBody>
      </p:sp>
      <p:sp>
        <p:nvSpPr>
          <p:cNvPr id="3" name="Content Placeholder 2">
            <a:extLst>
              <a:ext uri="{FF2B5EF4-FFF2-40B4-BE49-F238E27FC236}">
                <a16:creationId xmlns="" xmlns:a16="http://schemas.microsoft.com/office/drawing/2014/main" id="{7D24F762-A5C1-AE48-9DCC-CD674964D36E}"/>
              </a:ext>
            </a:extLst>
          </p:cNvPr>
          <p:cNvSpPr>
            <a:spLocks noGrp="1"/>
          </p:cNvSpPr>
          <p:nvPr>
            <p:ph idx="1"/>
          </p:nvPr>
        </p:nvSpPr>
        <p:spPr/>
        <p:txBody>
          <a:bodyPr/>
          <a:lstStyle/>
          <a:p>
            <a:pPr fontAlgn="base"/>
            <a:r>
              <a:rPr lang="en-US" b="1" cap="all" dirty="0"/>
              <a:t>OUR MISSION</a:t>
            </a:r>
            <a:r>
              <a:rPr lang="en-US" dirty="0"/>
              <a:t> is to </a:t>
            </a:r>
            <a:r>
              <a:rPr lang="en-US" dirty="0">
                <a:solidFill>
                  <a:srgbClr val="FF0000"/>
                </a:solidFill>
              </a:rPr>
              <a:t>deliver a continuum of value-based services </a:t>
            </a:r>
            <a:r>
              <a:rPr lang="en-US" dirty="0"/>
              <a:t>for individuals in the greater Capital District area with mental health and substance abuse disorders by managing the service outcomes that relate to quality and total cost of care.</a:t>
            </a:r>
          </a:p>
          <a:p>
            <a:pPr fontAlgn="base"/>
            <a:r>
              <a:rPr lang="en-US" b="1" cap="all" dirty="0"/>
              <a:t>OUR VISION</a:t>
            </a:r>
            <a:r>
              <a:rPr lang="en-US" dirty="0"/>
              <a:t> is to create a robust network of mental health and substance abuse care providers who work together to create optimal care outcomes and </a:t>
            </a:r>
            <a:r>
              <a:rPr lang="en-US" dirty="0">
                <a:solidFill>
                  <a:srgbClr val="FF0000"/>
                </a:solidFill>
              </a:rPr>
              <a:t>participate in value-based contracts.</a:t>
            </a:r>
          </a:p>
          <a:p>
            <a:pPr fontAlgn="base"/>
            <a:r>
              <a:rPr lang="en-US" b="1" cap="all" dirty="0"/>
              <a:t>OUR GOAL</a:t>
            </a:r>
            <a:r>
              <a:rPr lang="en-US" dirty="0"/>
              <a:t> is to </a:t>
            </a:r>
            <a:r>
              <a:rPr lang="en-US" dirty="0">
                <a:solidFill>
                  <a:srgbClr val="FF0000"/>
                </a:solidFill>
              </a:rPr>
              <a:t>use data </a:t>
            </a:r>
            <a:r>
              <a:rPr lang="en-US" dirty="0"/>
              <a:t>to continuously improve services that will result in quality, cost-effective and outcomes-driven care.</a:t>
            </a:r>
          </a:p>
          <a:p>
            <a:endParaRPr lang="en-US" dirty="0"/>
          </a:p>
        </p:txBody>
      </p:sp>
    </p:spTree>
    <p:extLst>
      <p:ext uri="{BB962C8B-B14F-4D97-AF65-F5344CB8AC3E}">
        <p14:creationId xmlns:p14="http://schemas.microsoft.com/office/powerpoint/2010/main" val="2233445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35746C-FA44-FD44-88B9-EDA473EEF405}"/>
              </a:ext>
            </a:extLst>
          </p:cNvPr>
          <p:cNvSpPr>
            <a:spLocks noGrp="1"/>
          </p:cNvSpPr>
          <p:nvPr>
            <p:ph type="title"/>
          </p:nvPr>
        </p:nvSpPr>
        <p:spPr/>
        <p:txBody>
          <a:bodyPr/>
          <a:lstStyle/>
          <a:p>
            <a:pPr algn="ctr"/>
            <a:r>
              <a:rPr lang="en-US" b="1" dirty="0">
                <a:solidFill>
                  <a:srgbClr val="B70001"/>
                </a:solidFill>
              </a:rPr>
              <a:t>Organizational structure</a:t>
            </a:r>
          </a:p>
        </p:txBody>
      </p:sp>
      <p:sp>
        <p:nvSpPr>
          <p:cNvPr id="3" name="Content Placeholder 2">
            <a:extLst>
              <a:ext uri="{FF2B5EF4-FFF2-40B4-BE49-F238E27FC236}">
                <a16:creationId xmlns="" xmlns:a16="http://schemas.microsoft.com/office/drawing/2014/main" id="{71302632-859B-E84A-A200-0F39EBC3C2F5}"/>
              </a:ext>
            </a:extLst>
          </p:cNvPr>
          <p:cNvSpPr>
            <a:spLocks noGrp="1"/>
          </p:cNvSpPr>
          <p:nvPr>
            <p:ph idx="1"/>
          </p:nvPr>
        </p:nvSpPr>
        <p:spPr>
          <a:xfrm>
            <a:off x="838200" y="1547743"/>
            <a:ext cx="10515600" cy="4677347"/>
          </a:xfrm>
        </p:spPr>
        <p:style>
          <a:lnRef idx="2">
            <a:schemeClr val="accent6"/>
          </a:lnRef>
          <a:fillRef idx="1">
            <a:schemeClr val="lt1"/>
          </a:fillRef>
          <a:effectRef idx="0">
            <a:schemeClr val="accent6"/>
          </a:effectRef>
          <a:fontRef idx="minor">
            <a:schemeClr val="dk1"/>
          </a:fontRef>
        </p:style>
        <p:txBody>
          <a:bodyPr>
            <a:normAutofit fontScale="70000" lnSpcReduction="20000"/>
          </a:bodyPr>
          <a:lstStyle/>
          <a:p>
            <a:pPr marL="0" indent="0" algn="ctr">
              <a:buNone/>
            </a:pPr>
            <a:endParaRPr lang="en-US" dirty="0"/>
          </a:p>
          <a:p>
            <a:pPr marL="0" indent="0" algn="ctr">
              <a:buNone/>
            </a:pPr>
            <a:r>
              <a:rPr lang="en-US" sz="4000" dirty="0">
                <a:solidFill>
                  <a:schemeClr val="tx1"/>
                </a:solidFill>
              </a:rPr>
              <a:t>Capital Behavioral Health Collaborative </a:t>
            </a:r>
          </a:p>
          <a:p>
            <a:pPr marL="0" indent="0">
              <a:buNone/>
            </a:pPr>
            <a:r>
              <a:rPr lang="en-US" dirty="0"/>
              <a:t>	“Parent”</a:t>
            </a:r>
          </a:p>
          <a:p>
            <a:pPr marL="0" indent="0">
              <a:buNone/>
            </a:pPr>
            <a:r>
              <a:rPr lang="en-US" dirty="0"/>
              <a:t>	Nonprofit (501 C3 status pending)</a:t>
            </a:r>
          </a:p>
          <a:p>
            <a:pPr marL="0" indent="0">
              <a:buNone/>
            </a:pPr>
            <a:r>
              <a:rPr lang="en-US" dirty="0"/>
              <a:t>	No employees</a:t>
            </a:r>
          </a:p>
          <a:p>
            <a:pPr marL="0" indent="0">
              <a:buNone/>
            </a:pPr>
            <a:r>
              <a:rPr lang="en-US" dirty="0"/>
              <a:t>	Makes all decisions for CBHN</a:t>
            </a:r>
          </a:p>
          <a:p>
            <a:pPr marL="0" indent="0">
              <a:buNone/>
            </a:pPr>
            <a:r>
              <a:rPr lang="en-US" dirty="0"/>
              <a:t>	Receives all funds </a:t>
            </a:r>
          </a:p>
          <a:p>
            <a:pPr marL="0" indent="0">
              <a:buNone/>
            </a:pPr>
            <a:endParaRPr lang="en-US" dirty="0"/>
          </a:p>
          <a:p>
            <a:pPr marL="0" indent="0" algn="ctr">
              <a:buNone/>
            </a:pPr>
            <a:r>
              <a:rPr lang="en-US" sz="4000" dirty="0"/>
              <a:t>Capital Behavioral Health Network LLC </a:t>
            </a:r>
          </a:p>
          <a:p>
            <a:pPr marL="0" indent="0">
              <a:buNone/>
            </a:pPr>
            <a:r>
              <a:rPr lang="en-US" dirty="0"/>
              <a:t>	Subsidiary</a:t>
            </a:r>
          </a:p>
          <a:p>
            <a:pPr marL="0" indent="0">
              <a:buNone/>
            </a:pPr>
            <a:r>
              <a:rPr lang="en-US" dirty="0"/>
              <a:t>	For profit LLC</a:t>
            </a:r>
          </a:p>
          <a:p>
            <a:pPr marL="0" indent="0">
              <a:buNone/>
            </a:pPr>
            <a:r>
              <a:rPr lang="en-US" dirty="0"/>
              <a:t>	Controlled by CBH Collaborative</a:t>
            </a:r>
          </a:p>
          <a:p>
            <a:pPr marL="0" indent="0">
              <a:buNone/>
            </a:pPr>
            <a:r>
              <a:rPr lang="en-US" dirty="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30895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F844C1A8-2267-BD41-9F9F-7BD147017CF4}"/>
              </a:ext>
            </a:extLst>
          </p:cNvPr>
          <p:cNvPicPr>
            <a:picLocks noChangeAspect="1"/>
          </p:cNvPicPr>
          <p:nvPr/>
        </p:nvPicPr>
        <p:blipFill>
          <a:blip r:embed="rId2"/>
          <a:stretch>
            <a:fillRect/>
          </a:stretch>
        </p:blipFill>
        <p:spPr>
          <a:xfrm>
            <a:off x="0" y="24402"/>
            <a:ext cx="12192000" cy="6809196"/>
          </a:xfrm>
          <a:prstGeom prst="rect">
            <a:avLst/>
          </a:prstGeom>
        </p:spPr>
      </p:pic>
    </p:spTree>
    <p:extLst>
      <p:ext uri="{BB962C8B-B14F-4D97-AF65-F5344CB8AC3E}">
        <p14:creationId xmlns:p14="http://schemas.microsoft.com/office/powerpoint/2010/main" val="1565246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C2DA4E-30F8-5340-8F98-12B577589E68}"/>
              </a:ext>
            </a:extLst>
          </p:cNvPr>
          <p:cNvSpPr>
            <a:spLocks noGrp="1"/>
          </p:cNvSpPr>
          <p:nvPr>
            <p:ph type="title"/>
          </p:nvPr>
        </p:nvSpPr>
        <p:spPr/>
        <p:txBody>
          <a:bodyPr/>
          <a:lstStyle/>
          <a:p>
            <a:pPr algn="ctr"/>
            <a:r>
              <a:rPr lang="en-US" b="1" dirty="0">
                <a:solidFill>
                  <a:srgbClr val="B70001"/>
                </a:solidFill>
              </a:rPr>
              <a:t>Members</a:t>
            </a:r>
            <a:endParaRPr lang="en-US" dirty="0"/>
          </a:p>
        </p:txBody>
      </p:sp>
      <p:sp>
        <p:nvSpPr>
          <p:cNvPr id="4" name="Content Placeholder 3">
            <a:extLst>
              <a:ext uri="{FF2B5EF4-FFF2-40B4-BE49-F238E27FC236}">
                <a16:creationId xmlns="" xmlns:a16="http://schemas.microsoft.com/office/drawing/2014/main" id="{76AAD7CA-EE8F-0F41-BB11-955D4B3604F5}"/>
              </a:ext>
            </a:extLst>
          </p:cNvPr>
          <p:cNvSpPr>
            <a:spLocks noGrp="1"/>
          </p:cNvSpPr>
          <p:nvPr>
            <p:ph sz="half" idx="2"/>
          </p:nvPr>
        </p:nvSpPr>
        <p:spPr>
          <a:xfrm>
            <a:off x="939801" y="1413164"/>
            <a:ext cx="5157787" cy="4776499"/>
          </a:xfrm>
        </p:spPr>
        <p:txBody>
          <a:bodyPr>
            <a:normAutofit fontScale="32500" lnSpcReduction="20000"/>
          </a:bodyPr>
          <a:lstStyle/>
          <a:p>
            <a:pPr marL="0" lvl="0" indent="0">
              <a:buNone/>
            </a:pPr>
            <a:r>
              <a:rPr lang="en-US" sz="5600" b="1" dirty="0">
                <a:solidFill>
                  <a:srgbClr val="FF0000"/>
                </a:solidFill>
              </a:rPr>
              <a:t>LEVEL A</a:t>
            </a:r>
          </a:p>
          <a:p>
            <a:pPr marL="514350" lvl="0" indent="-514350">
              <a:buFont typeface="+mj-lt"/>
              <a:buAutoNum type="arabicPeriod"/>
            </a:pPr>
            <a:r>
              <a:rPr lang="en-US" sz="5600" dirty="0"/>
              <a:t>Equinox. A</a:t>
            </a:r>
          </a:p>
          <a:p>
            <a:pPr marL="514350" lvl="0" indent="-514350">
              <a:buFont typeface="+mj-lt"/>
              <a:buAutoNum type="arabicPeriod"/>
            </a:pPr>
            <a:r>
              <a:rPr lang="en-US" sz="5600" dirty="0"/>
              <a:t>Hope House. A</a:t>
            </a:r>
          </a:p>
          <a:p>
            <a:pPr marL="514350" lvl="0" indent="-514350">
              <a:buFont typeface="+mj-lt"/>
              <a:buAutoNum type="arabicPeriod"/>
            </a:pPr>
            <a:r>
              <a:rPr lang="en-US" sz="5600" dirty="0"/>
              <a:t>Mental Health </a:t>
            </a:r>
            <a:r>
              <a:rPr lang="en-US" sz="5600" dirty="0" err="1"/>
              <a:t>Assoc</a:t>
            </a:r>
            <a:r>
              <a:rPr lang="en-US" sz="5600" dirty="0"/>
              <a:t>- Columbia-Greene Counties. A</a:t>
            </a:r>
          </a:p>
          <a:p>
            <a:pPr marL="514350" lvl="0" indent="-514350">
              <a:buFont typeface="+mj-lt"/>
              <a:buAutoNum type="arabicPeriod"/>
            </a:pPr>
            <a:r>
              <a:rPr lang="en-US" sz="5600" dirty="0"/>
              <a:t>Mohawk Opportunities.  A</a:t>
            </a:r>
          </a:p>
          <a:p>
            <a:pPr marL="514350" lvl="0" indent="-514350">
              <a:buFont typeface="+mj-lt"/>
              <a:buAutoNum type="arabicPeriod"/>
            </a:pPr>
            <a:r>
              <a:rPr lang="en-US" sz="5600" dirty="0"/>
              <a:t>New Choices Recovery Center. A</a:t>
            </a:r>
          </a:p>
          <a:p>
            <a:pPr marL="514350" indent="-514350">
              <a:buFont typeface="+mj-lt"/>
              <a:buAutoNum type="arabicPeriod"/>
            </a:pPr>
            <a:r>
              <a:rPr lang="en-US" sz="5600" dirty="0"/>
              <a:t>The Addictions Care Center of Albany. A</a:t>
            </a:r>
          </a:p>
          <a:p>
            <a:pPr marL="514350" indent="-514350">
              <a:buFont typeface="+mj-lt"/>
              <a:buAutoNum type="arabicPeriod"/>
            </a:pPr>
            <a:r>
              <a:rPr lang="en-US" sz="5600" dirty="0"/>
              <a:t>Twin County Recovery Services. A</a:t>
            </a:r>
          </a:p>
          <a:p>
            <a:pPr marL="514350" indent="-514350">
              <a:buFont typeface="+mj-lt"/>
              <a:buAutoNum type="arabicPeriod"/>
            </a:pPr>
            <a:r>
              <a:rPr lang="en-US" sz="5600" dirty="0"/>
              <a:t>Unity House. A</a:t>
            </a:r>
          </a:p>
          <a:p>
            <a:pPr marL="0" lvl="0" indent="0">
              <a:buNone/>
            </a:pPr>
            <a:endParaRPr lang="en-US" sz="5600" dirty="0"/>
          </a:p>
          <a:p>
            <a:pPr marL="0" lvl="0" indent="0">
              <a:buNone/>
            </a:pPr>
            <a:r>
              <a:rPr lang="en-US" sz="5600" b="1" dirty="0">
                <a:solidFill>
                  <a:srgbClr val="FF0000"/>
                </a:solidFill>
              </a:rPr>
              <a:t>LEVEL B</a:t>
            </a:r>
          </a:p>
          <a:p>
            <a:pPr marL="514350" indent="-514350">
              <a:buFont typeface="+mj-lt"/>
              <a:buAutoNum type="arabicPeriod"/>
            </a:pPr>
            <a:r>
              <a:rPr lang="en-US" sz="5600" dirty="0"/>
              <a:t>Conifer Park. B</a:t>
            </a:r>
          </a:p>
          <a:p>
            <a:pPr marL="514350" indent="-514350">
              <a:buFont typeface="+mj-lt"/>
              <a:buAutoNum type="arabicPeriod"/>
            </a:pPr>
            <a:r>
              <a:rPr lang="en-US" sz="5600" dirty="0"/>
              <a:t>Rehabilitation Support Services (RSS). B</a:t>
            </a:r>
          </a:p>
          <a:p>
            <a:pPr marL="0" indent="0">
              <a:buNone/>
            </a:pPr>
            <a:endParaRPr lang="en-US" sz="6000" dirty="0"/>
          </a:p>
          <a:p>
            <a:pPr marL="514350" indent="-514350">
              <a:buFont typeface="+mj-lt"/>
              <a:buAutoNum type="arabicPeriod"/>
            </a:pPr>
            <a:endParaRPr lang="en-US" sz="6000" dirty="0"/>
          </a:p>
          <a:p>
            <a:pPr marL="514350" indent="-514350">
              <a:buFont typeface="+mj-lt"/>
              <a:buAutoNum type="arabicPeriod"/>
            </a:pPr>
            <a:endParaRPr lang="en-US" sz="6000" dirty="0"/>
          </a:p>
          <a:p>
            <a:pPr marL="514350" lvl="0" indent="-514350">
              <a:buFont typeface="+mj-lt"/>
              <a:buAutoNum type="arabicPeriod"/>
            </a:pPr>
            <a:endParaRPr lang="en-US" sz="5600" dirty="0"/>
          </a:p>
          <a:p>
            <a:endParaRPr lang="en-US" dirty="0"/>
          </a:p>
        </p:txBody>
      </p:sp>
      <p:sp>
        <p:nvSpPr>
          <p:cNvPr id="6" name="Content Placeholder 5">
            <a:extLst>
              <a:ext uri="{FF2B5EF4-FFF2-40B4-BE49-F238E27FC236}">
                <a16:creationId xmlns="" xmlns:a16="http://schemas.microsoft.com/office/drawing/2014/main" id="{A0AB5845-0A7B-5348-BFF3-C97AD5536517}"/>
              </a:ext>
            </a:extLst>
          </p:cNvPr>
          <p:cNvSpPr>
            <a:spLocks noGrp="1"/>
          </p:cNvSpPr>
          <p:nvPr>
            <p:ph sz="quarter" idx="4"/>
          </p:nvPr>
        </p:nvSpPr>
        <p:spPr>
          <a:xfrm>
            <a:off x="6172200" y="1413164"/>
            <a:ext cx="5183188" cy="4963885"/>
          </a:xfrm>
        </p:spPr>
        <p:txBody>
          <a:bodyPr>
            <a:normAutofit fontScale="25000" lnSpcReduction="20000"/>
          </a:bodyPr>
          <a:lstStyle/>
          <a:p>
            <a:pPr marL="0" lvl="0" indent="0">
              <a:buNone/>
            </a:pPr>
            <a:r>
              <a:rPr lang="en-US" sz="5600" b="1" dirty="0">
                <a:solidFill>
                  <a:srgbClr val="FF0000"/>
                </a:solidFill>
              </a:rPr>
              <a:t>LEVEL C </a:t>
            </a:r>
          </a:p>
          <a:p>
            <a:pPr marL="514350" lvl="0" indent="-514350">
              <a:buFont typeface="+mj-lt"/>
              <a:buAutoNum type="arabicPeriod"/>
            </a:pPr>
            <a:r>
              <a:rPr lang="en-US" sz="5600" dirty="0"/>
              <a:t>820 River St. C</a:t>
            </a:r>
          </a:p>
          <a:p>
            <a:pPr marL="514350" lvl="0" indent="-514350">
              <a:buFont typeface="+mj-lt"/>
              <a:buAutoNum type="arabicPeriod"/>
            </a:pPr>
            <a:r>
              <a:rPr lang="en-US" sz="5600" dirty="0"/>
              <a:t>Albany County Dept of Mental Health. C</a:t>
            </a:r>
          </a:p>
          <a:p>
            <a:pPr marL="514350" lvl="0" indent="-514350">
              <a:buFont typeface="+mj-lt"/>
              <a:buAutoNum type="arabicPeriod"/>
            </a:pPr>
            <a:r>
              <a:rPr lang="en-US" sz="5600" dirty="0"/>
              <a:t>Catholic Charities- Diocese of Albany.   C</a:t>
            </a:r>
          </a:p>
          <a:p>
            <a:pPr marL="514350" lvl="0" indent="-514350">
              <a:buFont typeface="+mj-lt"/>
              <a:buAutoNum type="arabicPeriod"/>
            </a:pPr>
            <a:r>
              <a:rPr lang="en-US" sz="5600" dirty="0"/>
              <a:t>Children’s Health Home of Upstate NY (CHHUNY). C</a:t>
            </a:r>
          </a:p>
          <a:p>
            <a:pPr marL="514350" lvl="0" indent="-514350">
              <a:buFont typeface="+mj-lt"/>
              <a:buAutoNum type="arabicPeriod"/>
            </a:pPr>
            <a:r>
              <a:rPr lang="en-US" sz="5600" dirty="0"/>
              <a:t>Columbia County Community Healthcare Consortium. C</a:t>
            </a:r>
          </a:p>
          <a:p>
            <a:pPr marL="514350" lvl="0" indent="-514350">
              <a:buFont typeface="+mj-lt"/>
              <a:buAutoNum type="arabicPeriod"/>
            </a:pPr>
            <a:r>
              <a:rPr lang="en-US" sz="5600" dirty="0"/>
              <a:t>Columbia County Dept of Human Services. C</a:t>
            </a:r>
          </a:p>
          <a:p>
            <a:pPr marL="514350" lvl="0" indent="-514350">
              <a:buFont typeface="+mj-lt"/>
              <a:buAutoNum type="arabicPeriod"/>
            </a:pPr>
            <a:r>
              <a:rPr lang="en-US" sz="5600" dirty="0"/>
              <a:t>Joseph’s House &amp; Shelter, Inc. Troy. C</a:t>
            </a:r>
          </a:p>
          <a:p>
            <a:pPr marL="514350" lvl="0" indent="-514350">
              <a:buFont typeface="+mj-lt"/>
              <a:buAutoNum type="arabicPeriod"/>
            </a:pPr>
            <a:r>
              <a:rPr lang="en-US" sz="5600" dirty="0"/>
              <a:t>LaSalle School. C</a:t>
            </a:r>
          </a:p>
          <a:p>
            <a:pPr marL="514350" lvl="0" indent="-514350">
              <a:buFont typeface="+mj-lt"/>
              <a:buAutoNum type="arabicPeriod"/>
            </a:pPr>
            <a:r>
              <a:rPr lang="en-US" sz="5600" dirty="0"/>
              <a:t>McPike Addiction Treatment. C</a:t>
            </a:r>
          </a:p>
          <a:p>
            <a:pPr marL="514350" lvl="0" indent="-514350">
              <a:buFont typeface="+mj-lt"/>
              <a:buAutoNum type="arabicPeriod"/>
            </a:pPr>
            <a:r>
              <a:rPr lang="en-US" sz="5600" dirty="0"/>
              <a:t>Northeast Career Planning. C</a:t>
            </a:r>
          </a:p>
          <a:p>
            <a:pPr marL="514350" lvl="0" indent="-514350">
              <a:buFont typeface="+mj-lt"/>
              <a:buAutoNum type="arabicPeriod"/>
            </a:pPr>
            <a:r>
              <a:rPr lang="en-US" sz="5600" dirty="0"/>
              <a:t>Pinnacle Behavioral Health. C</a:t>
            </a:r>
          </a:p>
          <a:p>
            <a:pPr marL="514350" lvl="0" indent="-514350">
              <a:buFont typeface="+mj-lt"/>
              <a:buAutoNum type="arabicPeriod"/>
            </a:pPr>
            <a:r>
              <a:rPr lang="en-US" sz="5600" dirty="0"/>
              <a:t>Rensselaer County Dept of Mental Health</a:t>
            </a:r>
          </a:p>
          <a:p>
            <a:pPr marL="514350" lvl="0" indent="-514350">
              <a:buFont typeface="+mj-lt"/>
              <a:buAutoNum type="arabicPeriod"/>
            </a:pPr>
            <a:r>
              <a:rPr lang="en-US" sz="5600" dirty="0"/>
              <a:t>Senior Hope Counseling.  C</a:t>
            </a:r>
          </a:p>
          <a:p>
            <a:pPr marL="514350" lvl="0" indent="-514350">
              <a:buFont typeface="+mj-lt"/>
              <a:buAutoNum type="arabicPeriod"/>
            </a:pPr>
            <a:r>
              <a:rPr lang="en-US" sz="5600" dirty="0"/>
              <a:t>Transitional Services Association In. (TSA). C</a:t>
            </a:r>
          </a:p>
          <a:p>
            <a:pPr marL="514350" lvl="0" indent="-514350">
              <a:buFont typeface="+mj-lt"/>
              <a:buAutoNum type="arabicPeriod"/>
            </a:pPr>
            <a:r>
              <a:rPr lang="en-US" sz="5600" dirty="0"/>
              <a:t>Trinity Alliance. C</a:t>
            </a:r>
          </a:p>
          <a:p>
            <a:pPr marL="514350" lvl="0" indent="-514350">
              <a:buFont typeface="+mj-lt"/>
              <a:buAutoNum type="arabicPeriod"/>
            </a:pPr>
            <a:r>
              <a:rPr lang="en-US" sz="5600" dirty="0" err="1"/>
              <a:t>Vanderheyden</a:t>
            </a:r>
            <a:r>
              <a:rPr lang="en-US" sz="5600" dirty="0"/>
              <a:t>. C</a:t>
            </a:r>
          </a:p>
          <a:p>
            <a:pPr marL="514350" lvl="0" indent="-514350">
              <a:buFont typeface="+mj-lt"/>
              <a:buAutoNum type="arabicPeriod"/>
            </a:pPr>
            <a:r>
              <a:rPr lang="en-US" sz="5600" dirty="0"/>
              <a:t>Upper Hudson Planned Parenthood  C</a:t>
            </a:r>
            <a:br>
              <a:rPr lang="en-US" sz="5600" dirty="0"/>
            </a:br>
            <a:endParaRPr lang="en-US" sz="5600" dirty="0"/>
          </a:p>
          <a:p>
            <a:pPr marL="0" lvl="0" indent="0">
              <a:buNone/>
            </a:pPr>
            <a:endParaRPr lang="en-US" sz="4800" dirty="0"/>
          </a:p>
          <a:p>
            <a:pPr marL="0" indent="0">
              <a:buNone/>
            </a:pPr>
            <a:endParaRPr lang="en-US" sz="4800" dirty="0"/>
          </a:p>
        </p:txBody>
      </p:sp>
    </p:spTree>
    <p:extLst>
      <p:ext uri="{BB962C8B-B14F-4D97-AF65-F5344CB8AC3E}">
        <p14:creationId xmlns:p14="http://schemas.microsoft.com/office/powerpoint/2010/main" val="1163385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C3E42A-F0ED-B845-AD7B-3B493AEDDD94}"/>
              </a:ext>
            </a:extLst>
          </p:cNvPr>
          <p:cNvSpPr>
            <a:spLocks noGrp="1"/>
          </p:cNvSpPr>
          <p:nvPr>
            <p:ph type="title"/>
          </p:nvPr>
        </p:nvSpPr>
        <p:spPr/>
        <p:txBody>
          <a:bodyPr/>
          <a:lstStyle/>
          <a:p>
            <a:pPr algn="ctr"/>
            <a:r>
              <a:rPr lang="en-US" b="1" dirty="0">
                <a:solidFill>
                  <a:srgbClr val="B70001"/>
                </a:solidFill>
              </a:rPr>
              <a:t>Service Area</a:t>
            </a:r>
            <a:endParaRPr lang="en-US" dirty="0"/>
          </a:p>
        </p:txBody>
      </p:sp>
      <p:sp>
        <p:nvSpPr>
          <p:cNvPr id="4" name="Content Placeholder 3">
            <a:extLst>
              <a:ext uri="{FF2B5EF4-FFF2-40B4-BE49-F238E27FC236}">
                <a16:creationId xmlns="" xmlns:a16="http://schemas.microsoft.com/office/drawing/2014/main" id="{67D00179-6D67-F540-9387-93ADE46F2C2A}"/>
              </a:ext>
            </a:extLst>
          </p:cNvPr>
          <p:cNvSpPr>
            <a:spLocks noGrp="1"/>
          </p:cNvSpPr>
          <p:nvPr>
            <p:ph sz="half" idx="2"/>
          </p:nvPr>
        </p:nvSpPr>
        <p:spPr>
          <a:xfrm>
            <a:off x="839788" y="1828800"/>
            <a:ext cx="5157787" cy="4360863"/>
          </a:xfrm>
        </p:spPr>
        <p:txBody>
          <a:bodyPr>
            <a:normAutofit fontScale="92500" lnSpcReduction="10000"/>
          </a:bodyPr>
          <a:lstStyle/>
          <a:p>
            <a:pPr marL="0" indent="0">
              <a:buNone/>
            </a:pPr>
            <a:r>
              <a:rPr lang="en-US" dirty="0"/>
              <a:t>	</a:t>
            </a:r>
            <a:r>
              <a:rPr lang="en-US" sz="3200" dirty="0"/>
              <a:t>Counties</a:t>
            </a:r>
          </a:p>
          <a:p>
            <a:pPr lvl="3"/>
            <a:r>
              <a:rPr lang="en-US" sz="3200" dirty="0"/>
              <a:t>Albany</a:t>
            </a:r>
          </a:p>
          <a:p>
            <a:pPr lvl="3"/>
            <a:r>
              <a:rPr lang="en-US" sz="3200" dirty="0"/>
              <a:t>Schenectady</a:t>
            </a:r>
          </a:p>
          <a:p>
            <a:pPr lvl="3"/>
            <a:r>
              <a:rPr lang="en-US" sz="3200" dirty="0"/>
              <a:t>Rensselaer</a:t>
            </a:r>
          </a:p>
          <a:p>
            <a:pPr lvl="3"/>
            <a:r>
              <a:rPr lang="en-US" sz="3200" dirty="0"/>
              <a:t>Saratoga</a:t>
            </a:r>
          </a:p>
          <a:p>
            <a:pPr lvl="3"/>
            <a:r>
              <a:rPr lang="en-US" sz="3200" dirty="0"/>
              <a:t>Columbia </a:t>
            </a:r>
          </a:p>
          <a:p>
            <a:pPr lvl="3"/>
            <a:r>
              <a:rPr lang="en-US" sz="3200" dirty="0"/>
              <a:t>Greene</a:t>
            </a:r>
          </a:p>
          <a:p>
            <a:pPr lvl="3"/>
            <a:r>
              <a:rPr lang="en-US" sz="3200" dirty="0"/>
              <a:t>Fulton</a:t>
            </a:r>
          </a:p>
          <a:p>
            <a:pPr lvl="3"/>
            <a:r>
              <a:rPr lang="en-US" sz="3200" dirty="0"/>
              <a:t>Montgomery</a:t>
            </a:r>
          </a:p>
          <a:p>
            <a:pPr lvl="3"/>
            <a:r>
              <a:rPr lang="en-US" sz="3200" dirty="0"/>
              <a:t>Schoharie</a:t>
            </a:r>
          </a:p>
          <a:p>
            <a:endParaRPr lang="en-US" dirty="0"/>
          </a:p>
        </p:txBody>
      </p:sp>
      <p:pic>
        <p:nvPicPr>
          <p:cNvPr id="7" name="Content Placeholder 8">
            <a:extLst>
              <a:ext uri="{FF2B5EF4-FFF2-40B4-BE49-F238E27FC236}">
                <a16:creationId xmlns="" xmlns:a16="http://schemas.microsoft.com/office/drawing/2014/main" id="{B0F53A89-3776-8843-886F-97AC9547D0DD}"/>
              </a:ext>
            </a:extLst>
          </p:cNvPr>
          <p:cNvPicPr>
            <a:picLocks noGrp="1"/>
          </p:cNvPicPr>
          <p:nvPr>
            <p:ph sz="quarter" idx="4"/>
          </p:nvPr>
        </p:nvPicPr>
        <p:blipFill>
          <a:blip r:embed="rId2"/>
          <a:stretch>
            <a:fillRect/>
          </a:stretch>
        </p:blipFill>
        <p:spPr>
          <a:xfrm>
            <a:off x="5629275" y="1690688"/>
            <a:ext cx="5228576" cy="4498975"/>
          </a:xfrm>
          <a:prstGeom prst="rect">
            <a:avLst/>
          </a:prstGeom>
          <a:scene3d>
            <a:camera prst="orthographicFront">
              <a:rot lat="0" lon="0" rev="20999993"/>
            </a:camera>
            <a:lightRig rig="threePt" dir="t"/>
          </a:scene3d>
        </p:spPr>
      </p:pic>
    </p:spTree>
    <p:extLst>
      <p:ext uri="{BB962C8B-B14F-4D97-AF65-F5344CB8AC3E}">
        <p14:creationId xmlns:p14="http://schemas.microsoft.com/office/powerpoint/2010/main" val="1883967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1A9FE50-61DB-5644-A04B-4648FA5F47E0}"/>
              </a:ext>
            </a:extLst>
          </p:cNvPr>
          <p:cNvSpPr>
            <a:spLocks noGrp="1"/>
          </p:cNvSpPr>
          <p:nvPr>
            <p:ph sz="half" idx="1"/>
          </p:nvPr>
        </p:nvSpPr>
        <p:spPr>
          <a:xfrm>
            <a:off x="1300162" y="1690688"/>
            <a:ext cx="7120507" cy="4351338"/>
          </a:xfrm>
        </p:spPr>
        <p:txBody>
          <a:bodyPr>
            <a:normAutofit/>
          </a:bodyPr>
          <a:lstStyle/>
          <a:p>
            <a:pPr marL="0" indent="0">
              <a:buNone/>
            </a:pPr>
            <a:endParaRPr lang="en-US" dirty="0"/>
          </a:p>
          <a:p>
            <a:r>
              <a:rPr lang="en-US" dirty="0"/>
              <a:t>Required in order to form contracts on behalf of members</a:t>
            </a:r>
          </a:p>
          <a:p>
            <a:endParaRPr lang="en-US" dirty="0"/>
          </a:p>
          <a:p>
            <a:r>
              <a:rPr lang="en-US" dirty="0"/>
              <a:t>Approved by NYS July 10 2019</a:t>
            </a:r>
          </a:p>
          <a:p>
            <a:endParaRPr lang="en-US" dirty="0"/>
          </a:p>
          <a:p>
            <a:r>
              <a:rPr lang="en-US" dirty="0"/>
              <a:t>Clinical integration</a:t>
            </a:r>
          </a:p>
          <a:p>
            <a:endParaRPr lang="en-US" dirty="0"/>
          </a:p>
          <a:p>
            <a:pPr marL="0" indent="0">
              <a:buNone/>
            </a:pPr>
            <a:endParaRPr lang="en-US" dirty="0"/>
          </a:p>
          <a:p>
            <a:endParaRPr lang="en-US" dirty="0"/>
          </a:p>
          <a:p>
            <a:pPr marL="457200" lvl="1" indent="0">
              <a:buNone/>
            </a:pPr>
            <a:endParaRPr lang="en-US" dirty="0"/>
          </a:p>
        </p:txBody>
      </p:sp>
      <p:sp>
        <p:nvSpPr>
          <p:cNvPr id="2" name="Title 1">
            <a:extLst>
              <a:ext uri="{FF2B5EF4-FFF2-40B4-BE49-F238E27FC236}">
                <a16:creationId xmlns="" xmlns:a16="http://schemas.microsoft.com/office/drawing/2014/main" id="{EB49F554-C090-E947-8518-DDAD09D23A12}"/>
              </a:ext>
            </a:extLst>
          </p:cNvPr>
          <p:cNvSpPr>
            <a:spLocks noGrp="1"/>
          </p:cNvSpPr>
          <p:nvPr>
            <p:ph type="title" idx="4294967295"/>
          </p:nvPr>
        </p:nvSpPr>
        <p:spPr>
          <a:xfrm>
            <a:off x="748145" y="365125"/>
            <a:ext cx="11125199" cy="1325563"/>
          </a:xfrm>
        </p:spPr>
        <p:txBody>
          <a:bodyPr/>
          <a:lstStyle/>
          <a:p>
            <a:pPr algn="ctr"/>
            <a:r>
              <a:rPr lang="en-US" b="1" dirty="0">
                <a:solidFill>
                  <a:srgbClr val="B70001"/>
                </a:solidFill>
              </a:rPr>
              <a:t>Independent Practice Association (IPA)</a:t>
            </a:r>
          </a:p>
        </p:txBody>
      </p:sp>
      <p:pic>
        <p:nvPicPr>
          <p:cNvPr id="8" name="Picture 1" descr="/var/folders/p2/0xzx29hn5dl26bfxvtxp2j000000gn/T/com.microsoft.Word/WebArchiveCopyPasteTempFiles/images?q=tbnANd9GcSC7QVxCjgaXCRDwllvSOKfBSWvaTuf8LRNpBZr3yYJQmiNAivPZPnWu1Nc">
            <a:extLst>
              <a:ext uri="{FF2B5EF4-FFF2-40B4-BE49-F238E27FC236}">
                <a16:creationId xmlns="" xmlns:a16="http://schemas.microsoft.com/office/drawing/2014/main" id="{CB68DF7B-9CA6-E74C-BEC7-B4225D7ED12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01087" y="2728913"/>
            <a:ext cx="1814513" cy="18653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203360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1542</TotalTime>
  <Words>698</Words>
  <Application>Microsoft Office PowerPoint</Application>
  <PresentationFormat>Widescreen</PresentationFormat>
  <Paragraphs>189</Paragraphs>
  <Slides>22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 </vt:lpstr>
      <vt:lpstr>Agenda</vt:lpstr>
      <vt:lpstr>   Organization</vt:lpstr>
      <vt:lpstr>Mission, Vision and Goal</vt:lpstr>
      <vt:lpstr>Organizational structure</vt:lpstr>
      <vt:lpstr>PowerPoint Presentation</vt:lpstr>
      <vt:lpstr>Members</vt:lpstr>
      <vt:lpstr>Service Area</vt:lpstr>
      <vt:lpstr>Independent Practice Association (IPA)</vt:lpstr>
      <vt:lpstr>Participation Agreements</vt:lpstr>
      <vt:lpstr>Grant Status </vt:lpstr>
      <vt:lpstr>   Partnerships</vt:lpstr>
      <vt:lpstr>PPS Partnership</vt:lpstr>
      <vt:lpstr>   Technology and Analytics</vt:lpstr>
      <vt:lpstr>Outcomes Measures</vt:lpstr>
      <vt:lpstr>PowerPoint Presentation</vt:lpstr>
      <vt:lpstr>Technology challenges</vt:lpstr>
      <vt:lpstr>   VBP Contracting</vt:lpstr>
      <vt:lpstr>VBP Contracting Status</vt:lpstr>
      <vt:lpstr>VBP Contracting Challenges </vt:lpstr>
      <vt:lpstr>   The  Future</vt:lpstr>
      <vt:lpstr>DSRIP 2.0</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Capital Behavioral Health Network</dc:title>
  <dc:creator>Dorothy Cucinelli</dc:creator>
  <cp:lastModifiedBy>Ashling Kelly</cp:lastModifiedBy>
  <cp:revision>129</cp:revision>
  <cp:lastPrinted>2019-06-11T16:03:39Z</cp:lastPrinted>
  <dcterms:created xsi:type="dcterms:W3CDTF">2018-11-06T15:43:39Z</dcterms:created>
  <dcterms:modified xsi:type="dcterms:W3CDTF">2019-12-16T17:51:16Z</dcterms:modified>
</cp:coreProperties>
</file>