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75" r:id="rId2"/>
    <p:sldId id="268" r:id="rId3"/>
    <p:sldId id="269" r:id="rId4"/>
    <p:sldId id="270" r:id="rId5"/>
    <p:sldId id="273" r:id="rId6"/>
    <p:sldId id="271" r:id="rId7"/>
    <p:sldId id="274" r:id="rId8"/>
    <p:sldId id="272" r:id="rId9"/>
    <p:sldId id="259" r:id="rId10"/>
    <p:sldId id="260" r:id="rId11"/>
    <p:sldId id="261" r:id="rId12"/>
    <p:sldId id="262" r:id="rId13"/>
    <p:sldId id="257" r:id="rId14"/>
    <p:sldId id="263"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A069"/>
    <a:srgbClr val="A50021"/>
    <a:srgbClr val="F4B183"/>
    <a:srgbClr val="FBE5D6"/>
    <a:srgbClr val="E0A4AD"/>
    <a:srgbClr val="A9D18E"/>
    <a:srgbClr val="CCCCFF"/>
    <a:srgbClr val="ED7E33"/>
    <a:srgbClr val="CC99FF"/>
    <a:srgbClr val="9F79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6469" autoAdjust="0"/>
  </p:normalViewPr>
  <p:slideViewPr>
    <p:cSldViewPr snapToGrid="0">
      <p:cViewPr varScale="1">
        <p:scale>
          <a:sx n="107" d="100"/>
          <a:sy n="107" d="100"/>
        </p:scale>
        <p:origin x="138" y="24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1" d="100"/>
          <a:sy n="71" d="100"/>
        </p:scale>
        <p:origin x="2704"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B6996C6F-D55C-452F-8237-1D75FDA91F2B}"/>
              </a:ext>
            </a:extLst>
          </p:cNvPr>
          <p:cNvSpPr>
            <a:spLocks noGrp="1"/>
          </p:cNvSpPr>
          <p:nvPr>
            <p:ph type="hdr" sz="quarter"/>
          </p:nvPr>
        </p:nvSpPr>
        <p:spPr>
          <a:xfrm>
            <a:off x="1" y="1"/>
            <a:ext cx="3038475" cy="466725"/>
          </a:xfrm>
          <a:prstGeom prst="rect">
            <a:avLst/>
          </a:prstGeom>
        </p:spPr>
        <p:txBody>
          <a:bodyPr vert="horz" lIns="91439" tIns="45719" rIns="91439" bIns="45719" rtlCol="0"/>
          <a:lstStyle>
            <a:lvl1pPr algn="l">
              <a:defRPr sz="1200"/>
            </a:lvl1pPr>
          </a:lstStyle>
          <a:p>
            <a:endParaRPr lang="en-US"/>
          </a:p>
        </p:txBody>
      </p:sp>
      <p:sp>
        <p:nvSpPr>
          <p:cNvPr id="3" name="Date Placeholder 2">
            <a:extLst>
              <a:ext uri="{FF2B5EF4-FFF2-40B4-BE49-F238E27FC236}">
                <a16:creationId xmlns="" xmlns:a16="http://schemas.microsoft.com/office/drawing/2014/main" id="{D4462E84-3E71-4880-ACF4-06D5C2EB1B2A}"/>
              </a:ext>
            </a:extLst>
          </p:cNvPr>
          <p:cNvSpPr>
            <a:spLocks noGrp="1"/>
          </p:cNvSpPr>
          <p:nvPr>
            <p:ph type="dt" sz="quarter" idx="1"/>
          </p:nvPr>
        </p:nvSpPr>
        <p:spPr>
          <a:xfrm>
            <a:off x="3970339" y="1"/>
            <a:ext cx="3038475" cy="466725"/>
          </a:xfrm>
          <a:prstGeom prst="rect">
            <a:avLst/>
          </a:prstGeom>
        </p:spPr>
        <p:txBody>
          <a:bodyPr vert="horz" lIns="91439" tIns="45719" rIns="91439" bIns="45719" rtlCol="0"/>
          <a:lstStyle>
            <a:lvl1pPr algn="r">
              <a:defRPr sz="1200"/>
            </a:lvl1pPr>
          </a:lstStyle>
          <a:p>
            <a:fld id="{38C16F00-1F15-4551-B923-0ABD5D38D86A}" type="datetimeFigureOut">
              <a:rPr lang="en-US" smtClean="0"/>
              <a:t>6/5/2019</a:t>
            </a:fld>
            <a:endParaRPr lang="en-US"/>
          </a:p>
        </p:txBody>
      </p:sp>
      <p:sp>
        <p:nvSpPr>
          <p:cNvPr id="4" name="Footer Placeholder 3">
            <a:extLst>
              <a:ext uri="{FF2B5EF4-FFF2-40B4-BE49-F238E27FC236}">
                <a16:creationId xmlns="" xmlns:a16="http://schemas.microsoft.com/office/drawing/2014/main" id="{6B47C34A-ABF4-4085-9053-0281ED67718A}"/>
              </a:ext>
            </a:extLst>
          </p:cNvPr>
          <p:cNvSpPr>
            <a:spLocks noGrp="1"/>
          </p:cNvSpPr>
          <p:nvPr>
            <p:ph type="ftr" sz="quarter" idx="2"/>
          </p:nvPr>
        </p:nvSpPr>
        <p:spPr>
          <a:xfrm>
            <a:off x="1" y="8829676"/>
            <a:ext cx="3038475" cy="466725"/>
          </a:xfrm>
          <a:prstGeom prst="rect">
            <a:avLst/>
          </a:prstGeom>
        </p:spPr>
        <p:txBody>
          <a:bodyPr vert="horz" lIns="91439" tIns="45719" rIns="91439" bIns="45719" rtlCol="0" anchor="b"/>
          <a:lstStyle>
            <a:lvl1pPr algn="l">
              <a:defRPr sz="1200"/>
            </a:lvl1pPr>
          </a:lstStyle>
          <a:p>
            <a:endParaRPr lang="en-US"/>
          </a:p>
        </p:txBody>
      </p:sp>
      <p:sp>
        <p:nvSpPr>
          <p:cNvPr id="5" name="Slide Number Placeholder 4">
            <a:extLst>
              <a:ext uri="{FF2B5EF4-FFF2-40B4-BE49-F238E27FC236}">
                <a16:creationId xmlns="" xmlns:a16="http://schemas.microsoft.com/office/drawing/2014/main" id="{438889CE-A534-46D8-9678-F8848BC608CD}"/>
              </a:ext>
            </a:extLst>
          </p:cNvPr>
          <p:cNvSpPr>
            <a:spLocks noGrp="1"/>
          </p:cNvSpPr>
          <p:nvPr>
            <p:ph type="sldNum" sz="quarter" idx="3"/>
          </p:nvPr>
        </p:nvSpPr>
        <p:spPr>
          <a:xfrm>
            <a:off x="3970339" y="8829676"/>
            <a:ext cx="3038475" cy="466725"/>
          </a:xfrm>
          <a:prstGeom prst="rect">
            <a:avLst/>
          </a:prstGeom>
        </p:spPr>
        <p:txBody>
          <a:bodyPr vert="horz" lIns="91439" tIns="45719" rIns="91439" bIns="45719" rtlCol="0" anchor="b"/>
          <a:lstStyle>
            <a:lvl1pPr algn="r">
              <a:defRPr sz="1200"/>
            </a:lvl1pPr>
          </a:lstStyle>
          <a:p>
            <a:fld id="{0BB6993C-D7D0-41F4-946E-2F545C3F6380}" type="slidenum">
              <a:rPr lang="en-US" smtClean="0"/>
              <a:t>‹#›</a:t>
            </a:fld>
            <a:endParaRPr lang="en-US"/>
          </a:p>
        </p:txBody>
      </p:sp>
    </p:spTree>
    <p:extLst>
      <p:ext uri="{BB962C8B-B14F-4D97-AF65-F5344CB8AC3E}">
        <p14:creationId xmlns:p14="http://schemas.microsoft.com/office/powerpoint/2010/main" val="23593095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39" tIns="45719" rIns="91439" bIns="45719" rtlCol="0"/>
          <a:lstStyle>
            <a:lvl1pPr algn="l">
              <a:defRPr sz="1200"/>
            </a:lvl1pPr>
          </a:lstStyle>
          <a:p>
            <a:endParaRPr lang="en-US"/>
          </a:p>
        </p:txBody>
      </p:sp>
      <p:sp>
        <p:nvSpPr>
          <p:cNvPr id="3" name="Date Placeholder 2"/>
          <p:cNvSpPr>
            <a:spLocks noGrp="1"/>
          </p:cNvSpPr>
          <p:nvPr>
            <p:ph type="dt" idx="1"/>
          </p:nvPr>
        </p:nvSpPr>
        <p:spPr>
          <a:xfrm>
            <a:off x="3970339" y="1"/>
            <a:ext cx="3038475" cy="466725"/>
          </a:xfrm>
          <a:prstGeom prst="rect">
            <a:avLst/>
          </a:prstGeom>
        </p:spPr>
        <p:txBody>
          <a:bodyPr vert="horz" lIns="91439" tIns="45719" rIns="91439" bIns="45719" rtlCol="0"/>
          <a:lstStyle>
            <a:lvl1pPr algn="r">
              <a:defRPr sz="1200"/>
            </a:lvl1pPr>
          </a:lstStyle>
          <a:p>
            <a:fld id="{1B4C7463-0F0F-4BB0-A68C-C1118E9C0F12}" type="datetimeFigureOut">
              <a:rPr lang="en-US" smtClean="0"/>
              <a:t>6/5/2019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39" tIns="45719" rIns="91439" bIns="45719" rtlCol="0" anchor="ctr"/>
          <a:lstStyle/>
          <a:p>
            <a:endParaRPr lang="en-US"/>
          </a:p>
        </p:txBody>
      </p:sp>
      <p:sp>
        <p:nvSpPr>
          <p:cNvPr id="5" name="Notes Placeholder 4"/>
          <p:cNvSpPr>
            <a:spLocks noGrp="1"/>
          </p:cNvSpPr>
          <p:nvPr>
            <p:ph type="body" sz="quarter" idx="3"/>
          </p:nvPr>
        </p:nvSpPr>
        <p:spPr>
          <a:xfrm>
            <a:off x="701675" y="4473576"/>
            <a:ext cx="5607050" cy="3660775"/>
          </a:xfrm>
          <a:prstGeom prst="rect">
            <a:avLst/>
          </a:prstGeom>
        </p:spPr>
        <p:txBody>
          <a:bodyPr vert="horz" lIns="91439" tIns="45719" rIns="91439" bIns="4571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676"/>
            <a:ext cx="3038475" cy="466725"/>
          </a:xfrm>
          <a:prstGeom prst="rect">
            <a:avLst/>
          </a:prstGeom>
        </p:spPr>
        <p:txBody>
          <a:bodyPr vert="horz" lIns="91439" tIns="45719" rIns="91439" bIns="45719" rtlCol="0" anchor="b"/>
          <a:lstStyle>
            <a:lvl1pPr algn="l">
              <a:defRPr sz="1200"/>
            </a:lvl1pPr>
          </a:lstStyle>
          <a:p>
            <a:endParaRPr lang="en-US"/>
          </a:p>
        </p:txBody>
      </p:sp>
      <p:sp>
        <p:nvSpPr>
          <p:cNvPr id="7" name="Slide Number Placeholder 6"/>
          <p:cNvSpPr>
            <a:spLocks noGrp="1"/>
          </p:cNvSpPr>
          <p:nvPr>
            <p:ph type="sldNum" sz="quarter" idx="5"/>
          </p:nvPr>
        </p:nvSpPr>
        <p:spPr>
          <a:xfrm>
            <a:off x="3970339" y="8829676"/>
            <a:ext cx="3038475" cy="466725"/>
          </a:xfrm>
          <a:prstGeom prst="rect">
            <a:avLst/>
          </a:prstGeom>
        </p:spPr>
        <p:txBody>
          <a:bodyPr vert="horz" lIns="91439" tIns="45719" rIns="91439" bIns="45719" rtlCol="0" anchor="b"/>
          <a:lstStyle>
            <a:lvl1pPr algn="r">
              <a:defRPr sz="1200"/>
            </a:lvl1pPr>
          </a:lstStyle>
          <a:p>
            <a:fld id="{4C51A1CD-0B89-4919-9EA8-04A3711BE47E}" type="slidenum">
              <a:rPr lang="en-US" smtClean="0"/>
              <a:t>‹#›</a:t>
            </a:fld>
            <a:endParaRPr lang="en-US"/>
          </a:p>
        </p:txBody>
      </p:sp>
    </p:spTree>
    <p:extLst>
      <p:ext uri="{BB962C8B-B14F-4D97-AF65-F5344CB8AC3E}">
        <p14:creationId xmlns:p14="http://schemas.microsoft.com/office/powerpoint/2010/main" val="4197758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51A1CD-0B89-4919-9EA8-04A3711BE47E}" type="slidenum">
              <a:rPr lang="en-US" smtClean="0"/>
              <a:t>1</a:t>
            </a:fld>
            <a:endParaRPr lang="en-US"/>
          </a:p>
        </p:txBody>
      </p:sp>
    </p:spTree>
    <p:extLst>
      <p:ext uri="{BB962C8B-B14F-4D97-AF65-F5344CB8AC3E}">
        <p14:creationId xmlns:p14="http://schemas.microsoft.com/office/powerpoint/2010/main" val="2595521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51A1CD-0B89-4919-9EA8-04A3711BE47E}" type="slidenum">
              <a:rPr lang="en-US" smtClean="0"/>
              <a:t>10</a:t>
            </a:fld>
            <a:endParaRPr lang="en-US"/>
          </a:p>
        </p:txBody>
      </p:sp>
    </p:spTree>
    <p:extLst>
      <p:ext uri="{BB962C8B-B14F-4D97-AF65-F5344CB8AC3E}">
        <p14:creationId xmlns:p14="http://schemas.microsoft.com/office/powerpoint/2010/main" val="27606917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51A1CD-0B89-4919-9EA8-04A3711BE47E}" type="slidenum">
              <a:rPr lang="en-US" smtClean="0"/>
              <a:t>11</a:t>
            </a:fld>
            <a:endParaRPr lang="en-US"/>
          </a:p>
        </p:txBody>
      </p:sp>
    </p:spTree>
    <p:extLst>
      <p:ext uri="{BB962C8B-B14F-4D97-AF65-F5344CB8AC3E}">
        <p14:creationId xmlns:p14="http://schemas.microsoft.com/office/powerpoint/2010/main" val="23833505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51A1CD-0B89-4919-9EA8-04A3711BE47E}" type="slidenum">
              <a:rPr lang="en-US" smtClean="0"/>
              <a:t>12</a:t>
            </a:fld>
            <a:endParaRPr lang="en-US"/>
          </a:p>
        </p:txBody>
      </p:sp>
    </p:spTree>
    <p:extLst>
      <p:ext uri="{BB962C8B-B14F-4D97-AF65-F5344CB8AC3E}">
        <p14:creationId xmlns:p14="http://schemas.microsoft.com/office/powerpoint/2010/main" val="34915052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51A1CD-0B89-4919-9EA8-04A3711BE47E}" type="slidenum">
              <a:rPr lang="en-US" smtClean="0"/>
              <a:t>13</a:t>
            </a:fld>
            <a:endParaRPr lang="en-US"/>
          </a:p>
        </p:txBody>
      </p:sp>
    </p:spTree>
    <p:extLst>
      <p:ext uri="{BB962C8B-B14F-4D97-AF65-F5344CB8AC3E}">
        <p14:creationId xmlns:p14="http://schemas.microsoft.com/office/powerpoint/2010/main" val="26653119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51A1CD-0B89-4919-9EA8-04A3711BE47E}" type="slidenum">
              <a:rPr lang="en-US" smtClean="0"/>
              <a:t>14</a:t>
            </a:fld>
            <a:endParaRPr lang="en-US"/>
          </a:p>
        </p:txBody>
      </p:sp>
    </p:spTree>
    <p:extLst>
      <p:ext uri="{BB962C8B-B14F-4D97-AF65-F5344CB8AC3E}">
        <p14:creationId xmlns:p14="http://schemas.microsoft.com/office/powerpoint/2010/main" val="579346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51A1CD-0B89-4919-9EA8-04A3711BE47E}" type="slidenum">
              <a:rPr lang="en-US" smtClean="0"/>
              <a:t>2</a:t>
            </a:fld>
            <a:endParaRPr lang="en-US"/>
          </a:p>
        </p:txBody>
      </p:sp>
    </p:spTree>
    <p:extLst>
      <p:ext uri="{BB962C8B-B14F-4D97-AF65-F5344CB8AC3E}">
        <p14:creationId xmlns:p14="http://schemas.microsoft.com/office/powerpoint/2010/main" val="3632742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51A1CD-0B89-4919-9EA8-04A3711BE47E}" type="slidenum">
              <a:rPr lang="en-US" smtClean="0"/>
              <a:t>3</a:t>
            </a:fld>
            <a:endParaRPr lang="en-US"/>
          </a:p>
        </p:txBody>
      </p:sp>
    </p:spTree>
    <p:extLst>
      <p:ext uri="{BB962C8B-B14F-4D97-AF65-F5344CB8AC3E}">
        <p14:creationId xmlns:p14="http://schemas.microsoft.com/office/powerpoint/2010/main" val="34148835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51A1CD-0B89-4919-9EA8-04A3711BE47E}" type="slidenum">
              <a:rPr lang="en-US" smtClean="0"/>
              <a:t>4</a:t>
            </a:fld>
            <a:endParaRPr lang="en-US"/>
          </a:p>
        </p:txBody>
      </p:sp>
    </p:spTree>
    <p:extLst>
      <p:ext uri="{BB962C8B-B14F-4D97-AF65-F5344CB8AC3E}">
        <p14:creationId xmlns:p14="http://schemas.microsoft.com/office/powerpoint/2010/main" val="1610782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51A1CD-0B89-4919-9EA8-04A3711BE47E}" type="slidenum">
              <a:rPr lang="en-US" smtClean="0"/>
              <a:t>5</a:t>
            </a:fld>
            <a:endParaRPr lang="en-US"/>
          </a:p>
        </p:txBody>
      </p:sp>
    </p:spTree>
    <p:extLst>
      <p:ext uri="{BB962C8B-B14F-4D97-AF65-F5344CB8AC3E}">
        <p14:creationId xmlns:p14="http://schemas.microsoft.com/office/powerpoint/2010/main" val="469842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51A1CD-0B89-4919-9EA8-04A3711BE47E}" type="slidenum">
              <a:rPr lang="en-US" smtClean="0"/>
              <a:t>6</a:t>
            </a:fld>
            <a:endParaRPr lang="en-US"/>
          </a:p>
        </p:txBody>
      </p:sp>
    </p:spTree>
    <p:extLst>
      <p:ext uri="{BB962C8B-B14F-4D97-AF65-F5344CB8AC3E}">
        <p14:creationId xmlns:p14="http://schemas.microsoft.com/office/powerpoint/2010/main" val="35585606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51A1CD-0B89-4919-9EA8-04A3711BE47E}" type="slidenum">
              <a:rPr lang="en-US" smtClean="0"/>
              <a:t>7</a:t>
            </a:fld>
            <a:endParaRPr lang="en-US"/>
          </a:p>
        </p:txBody>
      </p:sp>
    </p:spTree>
    <p:extLst>
      <p:ext uri="{BB962C8B-B14F-4D97-AF65-F5344CB8AC3E}">
        <p14:creationId xmlns:p14="http://schemas.microsoft.com/office/powerpoint/2010/main" val="34519509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51A1CD-0B89-4919-9EA8-04A3711BE47E}" type="slidenum">
              <a:rPr lang="en-US" smtClean="0"/>
              <a:t>8</a:t>
            </a:fld>
            <a:endParaRPr lang="en-US"/>
          </a:p>
        </p:txBody>
      </p:sp>
    </p:spTree>
    <p:extLst>
      <p:ext uri="{BB962C8B-B14F-4D97-AF65-F5344CB8AC3E}">
        <p14:creationId xmlns:p14="http://schemas.microsoft.com/office/powerpoint/2010/main" val="2235917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51A1CD-0B89-4919-9EA8-04A3711BE47E}" type="slidenum">
              <a:rPr lang="en-US" smtClean="0"/>
              <a:t>9</a:t>
            </a:fld>
            <a:endParaRPr lang="en-US"/>
          </a:p>
        </p:txBody>
      </p:sp>
    </p:spTree>
    <p:extLst>
      <p:ext uri="{BB962C8B-B14F-4D97-AF65-F5344CB8AC3E}">
        <p14:creationId xmlns:p14="http://schemas.microsoft.com/office/powerpoint/2010/main" val="356187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5377462-8CAB-433D-93AC-954CFD9D5D71}" type="datetimeFigureOut">
              <a:rPr lang="en-US" smtClean="0"/>
              <a:t>6/5/2019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F8A55-6A08-4E49-809A-02F57BE43F58}" type="slidenum">
              <a:rPr lang="en-US" smtClean="0"/>
              <a:t>‹#›</a:t>
            </a:fld>
            <a:endParaRPr lang="en-US"/>
          </a:p>
        </p:txBody>
      </p:sp>
    </p:spTree>
    <p:extLst>
      <p:ext uri="{BB962C8B-B14F-4D97-AF65-F5344CB8AC3E}">
        <p14:creationId xmlns:p14="http://schemas.microsoft.com/office/powerpoint/2010/main" val="3776110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377462-8CAB-433D-93AC-954CFD9D5D71}" type="datetimeFigureOut">
              <a:rPr lang="en-US" smtClean="0"/>
              <a:t>6/5/2019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F8A55-6A08-4E49-809A-02F57BE43F58}" type="slidenum">
              <a:rPr lang="en-US" smtClean="0"/>
              <a:t>‹#›</a:t>
            </a:fld>
            <a:endParaRPr lang="en-US"/>
          </a:p>
        </p:txBody>
      </p:sp>
    </p:spTree>
    <p:extLst>
      <p:ext uri="{BB962C8B-B14F-4D97-AF65-F5344CB8AC3E}">
        <p14:creationId xmlns:p14="http://schemas.microsoft.com/office/powerpoint/2010/main" val="474220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377462-8CAB-433D-93AC-954CFD9D5D71}" type="datetimeFigureOut">
              <a:rPr lang="en-US" smtClean="0"/>
              <a:t>6/5/2019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F8A55-6A08-4E49-809A-02F57BE43F58}" type="slidenum">
              <a:rPr lang="en-US" smtClean="0"/>
              <a:t>‹#›</a:t>
            </a:fld>
            <a:endParaRPr lang="en-US"/>
          </a:p>
        </p:txBody>
      </p:sp>
    </p:spTree>
    <p:extLst>
      <p:ext uri="{BB962C8B-B14F-4D97-AF65-F5344CB8AC3E}">
        <p14:creationId xmlns:p14="http://schemas.microsoft.com/office/powerpoint/2010/main" val="729508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377462-8CAB-433D-93AC-954CFD9D5D71}" type="datetimeFigureOut">
              <a:rPr lang="en-US" smtClean="0"/>
              <a:t>6/5/2019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F8A55-6A08-4E49-809A-02F57BE43F58}" type="slidenum">
              <a:rPr lang="en-US" smtClean="0"/>
              <a:t>‹#›</a:t>
            </a:fld>
            <a:endParaRPr lang="en-US"/>
          </a:p>
        </p:txBody>
      </p:sp>
    </p:spTree>
    <p:extLst>
      <p:ext uri="{BB962C8B-B14F-4D97-AF65-F5344CB8AC3E}">
        <p14:creationId xmlns:p14="http://schemas.microsoft.com/office/powerpoint/2010/main" val="912860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377462-8CAB-433D-93AC-954CFD9D5D71}" type="datetimeFigureOut">
              <a:rPr lang="en-US" smtClean="0"/>
              <a:t>6/5/2019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F8A55-6A08-4E49-809A-02F57BE43F58}" type="slidenum">
              <a:rPr lang="en-US" smtClean="0"/>
              <a:t>‹#›</a:t>
            </a:fld>
            <a:endParaRPr lang="en-US"/>
          </a:p>
        </p:txBody>
      </p:sp>
    </p:spTree>
    <p:extLst>
      <p:ext uri="{BB962C8B-B14F-4D97-AF65-F5344CB8AC3E}">
        <p14:creationId xmlns:p14="http://schemas.microsoft.com/office/powerpoint/2010/main" val="1187921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5377462-8CAB-433D-93AC-954CFD9D5D71}" type="datetimeFigureOut">
              <a:rPr lang="en-US" smtClean="0"/>
              <a:t>6/5/2019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F8A55-6A08-4E49-809A-02F57BE43F58}" type="slidenum">
              <a:rPr lang="en-US" smtClean="0"/>
              <a:t>‹#›</a:t>
            </a:fld>
            <a:endParaRPr lang="en-US"/>
          </a:p>
        </p:txBody>
      </p:sp>
    </p:spTree>
    <p:extLst>
      <p:ext uri="{BB962C8B-B14F-4D97-AF65-F5344CB8AC3E}">
        <p14:creationId xmlns:p14="http://schemas.microsoft.com/office/powerpoint/2010/main" val="621819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5377462-8CAB-433D-93AC-954CFD9D5D71}" type="datetimeFigureOut">
              <a:rPr lang="en-US" smtClean="0"/>
              <a:t>6/5/2019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5F8A55-6A08-4E49-809A-02F57BE43F58}" type="slidenum">
              <a:rPr lang="en-US" smtClean="0"/>
              <a:t>‹#›</a:t>
            </a:fld>
            <a:endParaRPr lang="en-US"/>
          </a:p>
        </p:txBody>
      </p:sp>
    </p:spTree>
    <p:extLst>
      <p:ext uri="{BB962C8B-B14F-4D97-AF65-F5344CB8AC3E}">
        <p14:creationId xmlns:p14="http://schemas.microsoft.com/office/powerpoint/2010/main" val="2083814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5377462-8CAB-433D-93AC-954CFD9D5D71}" type="datetimeFigureOut">
              <a:rPr lang="en-US" smtClean="0"/>
              <a:t>6/5/2019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5F8A55-6A08-4E49-809A-02F57BE43F58}" type="slidenum">
              <a:rPr lang="en-US" smtClean="0"/>
              <a:t>‹#›</a:t>
            </a:fld>
            <a:endParaRPr lang="en-US"/>
          </a:p>
        </p:txBody>
      </p:sp>
    </p:spTree>
    <p:extLst>
      <p:ext uri="{BB962C8B-B14F-4D97-AF65-F5344CB8AC3E}">
        <p14:creationId xmlns:p14="http://schemas.microsoft.com/office/powerpoint/2010/main" val="2621910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377462-8CAB-433D-93AC-954CFD9D5D71}" type="datetimeFigureOut">
              <a:rPr lang="en-US" smtClean="0"/>
              <a:t>6/5/2019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5F8A55-6A08-4E49-809A-02F57BE43F58}" type="slidenum">
              <a:rPr lang="en-US" smtClean="0"/>
              <a:t>‹#›</a:t>
            </a:fld>
            <a:endParaRPr lang="en-US"/>
          </a:p>
        </p:txBody>
      </p:sp>
    </p:spTree>
    <p:extLst>
      <p:ext uri="{BB962C8B-B14F-4D97-AF65-F5344CB8AC3E}">
        <p14:creationId xmlns:p14="http://schemas.microsoft.com/office/powerpoint/2010/main" val="2741847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377462-8CAB-433D-93AC-954CFD9D5D71}" type="datetimeFigureOut">
              <a:rPr lang="en-US" smtClean="0"/>
              <a:t>6/5/2019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F8A55-6A08-4E49-809A-02F57BE43F58}" type="slidenum">
              <a:rPr lang="en-US" smtClean="0"/>
              <a:t>‹#›</a:t>
            </a:fld>
            <a:endParaRPr lang="en-US"/>
          </a:p>
        </p:txBody>
      </p:sp>
    </p:spTree>
    <p:extLst>
      <p:ext uri="{BB962C8B-B14F-4D97-AF65-F5344CB8AC3E}">
        <p14:creationId xmlns:p14="http://schemas.microsoft.com/office/powerpoint/2010/main" val="1006854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377462-8CAB-433D-93AC-954CFD9D5D71}" type="datetimeFigureOut">
              <a:rPr lang="en-US" smtClean="0"/>
              <a:t>6/5/2019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F8A55-6A08-4E49-809A-02F57BE43F58}" type="slidenum">
              <a:rPr lang="en-US" smtClean="0"/>
              <a:t>‹#›</a:t>
            </a:fld>
            <a:endParaRPr lang="en-US"/>
          </a:p>
        </p:txBody>
      </p:sp>
    </p:spTree>
    <p:extLst>
      <p:ext uri="{BB962C8B-B14F-4D97-AF65-F5344CB8AC3E}">
        <p14:creationId xmlns:p14="http://schemas.microsoft.com/office/powerpoint/2010/main" val="929138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377462-8CAB-433D-93AC-954CFD9D5D71}" type="datetimeFigureOut">
              <a:rPr lang="en-US" smtClean="0"/>
              <a:t>6/5/2019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5F8A55-6A08-4E49-809A-02F57BE43F58}" type="slidenum">
              <a:rPr lang="en-US" smtClean="0"/>
              <a:t>‹#›</a:t>
            </a:fld>
            <a:endParaRPr lang="en-US"/>
          </a:p>
        </p:txBody>
      </p:sp>
    </p:spTree>
    <p:extLst>
      <p:ext uri="{BB962C8B-B14F-4D97-AF65-F5344CB8AC3E}">
        <p14:creationId xmlns:p14="http://schemas.microsoft.com/office/powerpoint/2010/main" val="3331985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7553" y="690282"/>
            <a:ext cx="11582400" cy="2228010"/>
          </a:xfrm>
        </p:spPr>
        <p:txBody>
          <a:bodyPr>
            <a:normAutofit/>
          </a:bodyPr>
          <a:lstStyle/>
          <a:p>
            <a:r>
              <a:rPr lang="en-US" sz="4800" b="1" dirty="0"/>
              <a:t>Report on the Strategic Plan 2019-2023</a:t>
            </a:r>
            <a:br>
              <a:rPr lang="en-US" sz="4800" b="1" dirty="0"/>
            </a:br>
            <a:r>
              <a:rPr lang="en-US" sz="4800" b="1" dirty="0"/>
              <a:t>to the </a:t>
            </a:r>
            <a:br>
              <a:rPr lang="en-US" sz="4800" b="1" dirty="0"/>
            </a:br>
            <a:r>
              <a:rPr lang="en-US" sz="4800" b="1" dirty="0"/>
              <a:t>Board of Directors</a:t>
            </a:r>
          </a:p>
        </p:txBody>
      </p:sp>
      <p:sp>
        <p:nvSpPr>
          <p:cNvPr id="3" name="Subtitle 2"/>
          <p:cNvSpPr>
            <a:spLocks noGrp="1"/>
          </p:cNvSpPr>
          <p:nvPr>
            <p:ph type="subTitle" idx="1"/>
          </p:nvPr>
        </p:nvSpPr>
        <p:spPr>
          <a:xfrm>
            <a:off x="1586753" y="3041310"/>
            <a:ext cx="9144000" cy="1655762"/>
          </a:xfrm>
        </p:spPr>
        <p:txBody>
          <a:bodyPr>
            <a:noAutofit/>
          </a:bodyPr>
          <a:lstStyle/>
          <a:p>
            <a:r>
              <a:rPr lang="en-US" sz="3200" dirty="0"/>
              <a:t>Robin Andrews, Board President and </a:t>
            </a:r>
          </a:p>
          <a:p>
            <a:r>
              <a:rPr lang="en-US" sz="3200" dirty="0"/>
              <a:t>Chair, Strategic Planning Committee</a:t>
            </a:r>
          </a:p>
          <a:p>
            <a:r>
              <a:rPr lang="en-US" sz="3200" dirty="0"/>
              <a:t>June 5, 2019</a:t>
            </a:r>
          </a:p>
          <a:p>
            <a:endParaRPr lang="en-US" sz="32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72234" y="5064703"/>
            <a:ext cx="8999265" cy="1497462"/>
          </a:xfrm>
          <a:prstGeom prst="rect">
            <a:avLst/>
          </a:prstGeom>
        </p:spPr>
      </p:pic>
    </p:spTree>
    <p:extLst>
      <p:ext uri="{BB962C8B-B14F-4D97-AF65-F5344CB8AC3E}">
        <p14:creationId xmlns:p14="http://schemas.microsoft.com/office/powerpoint/2010/main" val="1271042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4071" y="5610112"/>
            <a:ext cx="5678424" cy="944880"/>
          </a:xfrm>
          <a:prstGeom prst="rect">
            <a:avLst/>
          </a:prstGeom>
        </p:spPr>
      </p:pic>
      <p:sp>
        <p:nvSpPr>
          <p:cNvPr id="4" name="TextBox 3"/>
          <p:cNvSpPr txBox="1"/>
          <p:nvPr/>
        </p:nvSpPr>
        <p:spPr>
          <a:xfrm>
            <a:off x="815788" y="629959"/>
            <a:ext cx="10569388" cy="1046440"/>
          </a:xfrm>
          <a:prstGeom prst="rect">
            <a:avLst/>
          </a:prstGeom>
          <a:noFill/>
        </p:spPr>
        <p:txBody>
          <a:bodyPr wrap="square" rtlCol="0">
            <a:spAutoFit/>
          </a:bodyPr>
          <a:lstStyle/>
          <a:p>
            <a:r>
              <a:rPr lang="en-US" sz="4400" b="1" dirty="0">
                <a:latin typeface="+mj-lt"/>
              </a:rPr>
              <a:t>Diversify Our Revenue</a:t>
            </a:r>
          </a:p>
          <a:p>
            <a:endParaRPr lang="en-US" dirty="0"/>
          </a:p>
        </p:txBody>
      </p:sp>
      <p:sp>
        <p:nvSpPr>
          <p:cNvPr id="5" name="Rectangle 4"/>
          <p:cNvSpPr/>
          <p:nvPr/>
        </p:nvSpPr>
        <p:spPr>
          <a:xfrm>
            <a:off x="815788" y="1676399"/>
            <a:ext cx="10497671" cy="4247477"/>
          </a:xfrm>
          <a:prstGeom prst="rect">
            <a:avLst/>
          </a:prstGeom>
        </p:spPr>
        <p:txBody>
          <a:bodyPr wrap="square">
            <a:noAutofit/>
          </a:bodyPr>
          <a:lstStyle/>
          <a:p>
            <a:pPr>
              <a:lnSpc>
                <a:spcPct val="119000"/>
              </a:lnSpc>
            </a:pPr>
            <a:r>
              <a:rPr lang="en-US" sz="2800" dirty="0"/>
              <a:t>This goal recognizes that a disproportionate share of the Consortium’s revenue comes from NYS grants and contracts.  </a:t>
            </a:r>
            <a:r>
              <a:rPr lang="en-US" sz="2800" b="1" dirty="0"/>
              <a:t>We want to diversify our revenue</a:t>
            </a:r>
            <a:r>
              <a:rPr lang="en-US" sz="2800" dirty="0"/>
              <a:t>, with an emphasis on securing discretionary and unencumbered funds.  </a:t>
            </a:r>
          </a:p>
        </p:txBody>
      </p:sp>
    </p:spTree>
    <p:extLst>
      <p:ext uri="{BB962C8B-B14F-4D97-AF65-F5344CB8AC3E}">
        <p14:creationId xmlns:p14="http://schemas.microsoft.com/office/powerpoint/2010/main" val="2607744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1647" y="5654936"/>
            <a:ext cx="5678424" cy="944880"/>
          </a:xfrm>
          <a:prstGeom prst="rect">
            <a:avLst/>
          </a:prstGeom>
        </p:spPr>
      </p:pic>
      <p:sp>
        <p:nvSpPr>
          <p:cNvPr id="3" name="TextBox 2"/>
          <p:cNvSpPr txBox="1"/>
          <p:nvPr/>
        </p:nvSpPr>
        <p:spPr>
          <a:xfrm>
            <a:off x="923365" y="537883"/>
            <a:ext cx="9601200" cy="769441"/>
          </a:xfrm>
          <a:prstGeom prst="rect">
            <a:avLst/>
          </a:prstGeom>
          <a:noFill/>
        </p:spPr>
        <p:txBody>
          <a:bodyPr wrap="square" rtlCol="0">
            <a:spAutoFit/>
          </a:bodyPr>
          <a:lstStyle/>
          <a:p>
            <a:r>
              <a:rPr lang="en-US" sz="4400" b="1" dirty="0">
                <a:latin typeface="+mj-lt"/>
              </a:rPr>
              <a:t>Develop and Strengthen Our Workforce</a:t>
            </a:r>
          </a:p>
        </p:txBody>
      </p:sp>
      <p:sp>
        <p:nvSpPr>
          <p:cNvPr id="4" name="Rectangle 3"/>
          <p:cNvSpPr/>
          <p:nvPr/>
        </p:nvSpPr>
        <p:spPr>
          <a:xfrm>
            <a:off x="923365" y="1766046"/>
            <a:ext cx="10497671" cy="4247477"/>
          </a:xfrm>
          <a:prstGeom prst="rect">
            <a:avLst/>
          </a:prstGeom>
        </p:spPr>
        <p:txBody>
          <a:bodyPr wrap="square">
            <a:noAutofit/>
          </a:bodyPr>
          <a:lstStyle/>
          <a:p>
            <a:pPr>
              <a:lnSpc>
                <a:spcPct val="119000"/>
              </a:lnSpc>
            </a:pPr>
            <a:r>
              <a:rPr lang="en-US" sz="2800" dirty="0"/>
              <a:t>This goal recognizes that our agency is only as good as the people that work there. </a:t>
            </a:r>
            <a:r>
              <a:rPr lang="en-US" sz="2800" b="1" dirty="0"/>
              <a:t>We want to make investments in staff recruitment, retention, and opportunities for development and advancement </a:t>
            </a:r>
            <a:r>
              <a:rPr lang="en-US" sz="2800" dirty="0"/>
              <a:t>to ensure that we continue to have a high quality workforce.</a:t>
            </a:r>
          </a:p>
        </p:txBody>
      </p:sp>
    </p:spTree>
    <p:extLst>
      <p:ext uri="{BB962C8B-B14F-4D97-AF65-F5344CB8AC3E}">
        <p14:creationId xmlns:p14="http://schemas.microsoft.com/office/powerpoint/2010/main" val="2071333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1141" y="5475642"/>
            <a:ext cx="5678424" cy="944880"/>
          </a:xfrm>
          <a:prstGeom prst="rect">
            <a:avLst/>
          </a:prstGeom>
        </p:spPr>
      </p:pic>
      <p:sp>
        <p:nvSpPr>
          <p:cNvPr id="3" name="TextBox 2"/>
          <p:cNvSpPr txBox="1"/>
          <p:nvPr/>
        </p:nvSpPr>
        <p:spPr>
          <a:xfrm>
            <a:off x="881141" y="412376"/>
            <a:ext cx="10387494" cy="769441"/>
          </a:xfrm>
          <a:prstGeom prst="rect">
            <a:avLst/>
          </a:prstGeom>
          <a:noFill/>
        </p:spPr>
        <p:txBody>
          <a:bodyPr wrap="square" rtlCol="0">
            <a:spAutoFit/>
          </a:bodyPr>
          <a:lstStyle/>
          <a:p>
            <a:r>
              <a:rPr lang="en-US" sz="4400" b="1" dirty="0">
                <a:latin typeface="+mj-lt"/>
              </a:rPr>
              <a:t>Strategies to Achieve Goals</a:t>
            </a:r>
          </a:p>
        </p:txBody>
      </p:sp>
      <p:sp>
        <p:nvSpPr>
          <p:cNvPr id="4" name="TextBox 3"/>
          <p:cNvSpPr txBox="1"/>
          <p:nvPr/>
        </p:nvSpPr>
        <p:spPr>
          <a:xfrm>
            <a:off x="959223" y="1568824"/>
            <a:ext cx="9968753" cy="2523768"/>
          </a:xfrm>
          <a:prstGeom prst="rect">
            <a:avLst/>
          </a:prstGeom>
          <a:noFill/>
        </p:spPr>
        <p:txBody>
          <a:bodyPr wrap="square" rtlCol="0">
            <a:spAutoFit/>
          </a:bodyPr>
          <a:lstStyle/>
          <a:p>
            <a:r>
              <a:rPr lang="en-US" sz="2800" dirty="0"/>
              <a:t>Each GOAL is supported by a number of STRATEGIES. </a:t>
            </a:r>
          </a:p>
          <a:p>
            <a:endParaRPr lang="en-US" sz="2800" dirty="0"/>
          </a:p>
          <a:p>
            <a:r>
              <a:rPr lang="en-US" sz="2800" dirty="0"/>
              <a:t>There are also a number of factors that are KEYS TO SUCCESS.  </a:t>
            </a:r>
          </a:p>
          <a:p>
            <a:endParaRPr lang="en-US" sz="2800" dirty="0"/>
          </a:p>
          <a:p>
            <a:r>
              <a:rPr lang="en-US" sz="2800" dirty="0"/>
              <a:t>All are captured in a one page we called the “Pillars Document.” </a:t>
            </a:r>
          </a:p>
          <a:p>
            <a:endParaRPr lang="en-US" dirty="0"/>
          </a:p>
        </p:txBody>
      </p:sp>
    </p:spTree>
    <p:extLst>
      <p:ext uri="{BB962C8B-B14F-4D97-AF65-F5344CB8AC3E}">
        <p14:creationId xmlns:p14="http://schemas.microsoft.com/office/powerpoint/2010/main" val="84283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776501400"/>
              </p:ext>
            </p:extLst>
          </p:nvPr>
        </p:nvGraphicFramePr>
        <p:xfrm>
          <a:off x="976970" y="625828"/>
          <a:ext cx="10527934" cy="6078610"/>
        </p:xfrm>
        <a:graphic>
          <a:graphicData uri="http://schemas.openxmlformats.org/drawingml/2006/table">
            <a:tbl>
              <a:tblPr firstRow="1" firstCol="1" bandRow="1"/>
              <a:tblGrid>
                <a:gridCol w="2477430">
                  <a:extLst>
                    <a:ext uri="{9D8B030D-6E8A-4147-A177-3AD203B41FA5}">
                      <a16:colId xmlns="" xmlns:a16="http://schemas.microsoft.com/office/drawing/2014/main" val="20000"/>
                    </a:ext>
                  </a:extLst>
                </a:gridCol>
                <a:gridCol w="2742005">
                  <a:extLst>
                    <a:ext uri="{9D8B030D-6E8A-4147-A177-3AD203B41FA5}">
                      <a16:colId xmlns="" xmlns:a16="http://schemas.microsoft.com/office/drawing/2014/main" val="20001"/>
                    </a:ext>
                  </a:extLst>
                </a:gridCol>
                <a:gridCol w="2683633">
                  <a:extLst>
                    <a:ext uri="{9D8B030D-6E8A-4147-A177-3AD203B41FA5}">
                      <a16:colId xmlns="" xmlns:a16="http://schemas.microsoft.com/office/drawing/2014/main" val="20002"/>
                    </a:ext>
                  </a:extLst>
                </a:gridCol>
                <a:gridCol w="2624866">
                  <a:extLst>
                    <a:ext uri="{9D8B030D-6E8A-4147-A177-3AD203B41FA5}">
                      <a16:colId xmlns="" xmlns:a16="http://schemas.microsoft.com/office/drawing/2014/main" val="20003"/>
                    </a:ext>
                  </a:extLst>
                </a:gridCol>
              </a:tblGrid>
              <a:tr h="791973">
                <a:tc>
                  <a:txBody>
                    <a:bodyPr/>
                    <a:lstStyle/>
                    <a:p>
                      <a:pPr marL="0" marR="0" algn="ctr">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532" marR="4753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600"/>
                        </a:spcAft>
                      </a:pP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532" marR="4753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600"/>
                        </a:spcAft>
                      </a:pP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532" marR="4753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600"/>
                        </a:spcAft>
                      </a:pP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532" marR="4753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0"/>
                  </a:ext>
                </a:extLst>
              </a:tr>
              <a:tr h="5286637">
                <a:tc>
                  <a:txBody>
                    <a:bodyPr/>
                    <a:lstStyle/>
                    <a:p>
                      <a:pPr marL="0" marR="0" algn="l">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532" marR="475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l">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i="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532" marR="475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l">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i="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532" marR="475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532" marR="475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1"/>
                  </a:ext>
                </a:extLst>
              </a:tr>
            </a:tbl>
          </a:graphicData>
        </a:graphic>
      </p:graphicFrame>
      <p:sp>
        <p:nvSpPr>
          <p:cNvPr id="8" name="Text Box 5"/>
          <p:cNvSpPr txBox="1">
            <a:spLocks noChangeArrowheads="1"/>
          </p:cNvSpPr>
          <p:nvPr/>
        </p:nvSpPr>
        <p:spPr bwMode="auto">
          <a:xfrm>
            <a:off x="220444" y="444620"/>
            <a:ext cx="504825" cy="3644494"/>
          </a:xfrm>
          <a:prstGeom prst="rect">
            <a:avLst/>
          </a:prstGeom>
          <a:solidFill>
            <a:srgbClr val="FFFFFF"/>
          </a:solidFill>
          <a:ln w="6350">
            <a:no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STRATEGIES</a:t>
            </a:r>
            <a:r>
              <a:rPr kumimoji="0" lang="en-US" altLang="en-US" sz="2600" b="0" i="0" u="none" strike="noStrike" cap="none" normalizeH="0" baseline="0" dirty="0">
                <a:ln>
                  <a:noFill/>
                </a:ln>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2000" b="0" i="0" u="none" strike="noStrike" cap="none" normalizeH="0" baseline="0" dirty="0">
                <a:ln>
                  <a:noFill/>
                </a:ln>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GOALS</a:t>
            </a:r>
            <a:endParaRPr kumimoji="0" lang="en-US" altLang="en-US" sz="1400" b="0" i="0" u="none" strike="noStrike" cap="none" normalizeH="0" baseline="0" dirty="0">
              <a:ln>
                <a:noFill/>
              </a:ln>
              <a:solidFill>
                <a:schemeClr val="accent1">
                  <a:lumMod val="50000"/>
                </a:schemeClr>
              </a:solidFill>
              <a:effectLst/>
              <a:latin typeface="Arial" panose="020B0604020202020204" pitchFamily="34" charset="0"/>
            </a:endParaRPr>
          </a:p>
        </p:txBody>
      </p:sp>
      <p:sp>
        <p:nvSpPr>
          <p:cNvPr id="9" name="Rectangle 6"/>
          <p:cNvSpPr>
            <a:spLocks noChangeArrowheads="1"/>
          </p:cNvSpPr>
          <p:nvPr/>
        </p:nvSpPr>
        <p:spPr bwMode="auto">
          <a:xfrm>
            <a:off x="5068888" y="18256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11"/>
          <p:cNvSpPr>
            <a:spLocks noChangeArrowheads="1"/>
          </p:cNvSpPr>
          <p:nvPr/>
        </p:nvSpPr>
        <p:spPr bwMode="auto">
          <a:xfrm>
            <a:off x="4857774" y="-130878"/>
            <a:ext cx="3307463"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400" dirty="0">
                <a:latin typeface="Arial" panose="020B0604020202020204" pitchFamily="34" charset="0"/>
                <a:cs typeface="Arial" panose="020B0604020202020204" pitchFamily="34" charset="0"/>
              </a:rPr>
              <a:t>HEALTHCARE CONSORTIUM</a:t>
            </a:r>
            <a:endParaRPr kumimoji="0" lang="en-US" altLang="en-US" sz="1400" b="0" i="0" u="none" strike="noStrike" cap="none" normalizeH="0" baseline="0" dirty="0">
              <a:ln>
                <a:noFill/>
              </a:ln>
              <a:solidFill>
                <a:schemeClr val="tx1"/>
              </a:solidFill>
              <a:effectLst/>
            </a:endParaRPr>
          </a:p>
          <a:p>
            <a:pPr lvl="0" algn="ctr" eaLnBrk="0" fontAlgn="base" hangingPunct="0">
              <a:spcBef>
                <a:spcPct val="0"/>
              </a:spcBef>
              <a:spcAft>
                <a:spcPct val="0"/>
              </a:spcAft>
            </a:pP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2019-2023 STRATEGIC PLAN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1" name="Rectangle 13"/>
          <p:cNvSpPr>
            <a:spLocks noChangeArrowheads="1"/>
          </p:cNvSpPr>
          <p:nvPr/>
        </p:nvSpPr>
        <p:spPr bwMode="auto">
          <a:xfrm>
            <a:off x="5068888" y="22828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r>
            <a:br>
              <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en-US" altLang="en-US" sz="12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4" name="Text Box 5"/>
          <p:cNvSpPr txBox="1">
            <a:spLocks noChangeArrowheads="1"/>
          </p:cNvSpPr>
          <p:nvPr/>
        </p:nvSpPr>
        <p:spPr bwMode="auto">
          <a:xfrm>
            <a:off x="305158" y="4694181"/>
            <a:ext cx="396761" cy="2050751"/>
          </a:xfrm>
          <a:prstGeom prst="rect">
            <a:avLst/>
          </a:prstGeom>
          <a:solidFill>
            <a:srgbClr val="FFFFFF"/>
          </a:solidFill>
          <a:ln w="6350">
            <a:no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KEYS TO SUCCES</a:t>
            </a:r>
            <a:endParaRPr kumimoji="0" lang="en-US" altLang="en-US" sz="1800" b="0" i="0" u="none" strike="noStrike" cap="none" normalizeH="0" baseline="0" dirty="0">
              <a:ln>
                <a:noFill/>
              </a:ln>
              <a:solidFill>
                <a:schemeClr val="accent1">
                  <a:lumMod val="50000"/>
                </a:schemeClr>
              </a:solidFill>
              <a:effectLst/>
              <a:latin typeface="Arial" panose="020B0604020202020204" pitchFamily="34" charset="0"/>
            </a:endParaRPr>
          </a:p>
        </p:txBody>
      </p:sp>
      <p:grpSp>
        <p:nvGrpSpPr>
          <p:cNvPr id="14" name="Group 13"/>
          <p:cNvGrpSpPr/>
          <p:nvPr/>
        </p:nvGrpSpPr>
        <p:grpSpPr>
          <a:xfrm>
            <a:off x="6245919" y="457199"/>
            <a:ext cx="2585072" cy="3042500"/>
            <a:chOff x="6607394" y="457200"/>
            <a:chExt cx="2223218" cy="2947147"/>
          </a:xfrm>
        </p:grpSpPr>
        <p:sp>
          <p:nvSpPr>
            <p:cNvPr id="25" name="TextBox 24"/>
            <p:cNvSpPr txBox="1"/>
            <p:nvPr/>
          </p:nvSpPr>
          <p:spPr>
            <a:xfrm>
              <a:off x="6612955" y="2925318"/>
              <a:ext cx="2217657" cy="479029"/>
            </a:xfrm>
            <a:prstGeom prst="rect">
              <a:avLst/>
            </a:prstGeom>
            <a:solidFill>
              <a:srgbClr val="9F79C5"/>
            </a:solidFill>
            <a:ln w="38100">
              <a:solidFill>
                <a:schemeClr val="bg1"/>
              </a:solidFill>
            </a:ln>
          </p:spPr>
          <p:txBody>
            <a:bodyPr wrap="square" rtlCol="0" anchor="ctr">
              <a:noAutofit/>
            </a:bodyPr>
            <a:lstStyle/>
            <a:p>
              <a:r>
                <a:rPr lang="en-US" sz="1200" dirty="0">
                  <a:solidFill>
                    <a:schemeClr val="bg1"/>
                  </a:solidFill>
                  <a:latin typeface="Arial" panose="020B0604020202020204" pitchFamily="34" charset="0"/>
                  <a:ea typeface="Calibri" panose="020F0502020204030204" pitchFamily="34" charset="0"/>
                  <a:cs typeface="Arial" panose="020B0604020202020204" pitchFamily="34" charset="0"/>
                </a:rPr>
                <a:t>Develop other fee-for-service opportunities</a:t>
              </a:r>
            </a:p>
          </p:txBody>
        </p:sp>
        <p:sp>
          <p:nvSpPr>
            <p:cNvPr id="26" name="TextBox 25"/>
            <p:cNvSpPr txBox="1"/>
            <p:nvPr/>
          </p:nvSpPr>
          <p:spPr>
            <a:xfrm>
              <a:off x="6609203" y="1423330"/>
              <a:ext cx="2217657" cy="444664"/>
            </a:xfrm>
            <a:prstGeom prst="rect">
              <a:avLst/>
            </a:prstGeom>
            <a:solidFill>
              <a:srgbClr val="CCCCFF"/>
            </a:solidFill>
            <a:ln w="38100">
              <a:solidFill>
                <a:schemeClr val="bg1"/>
              </a:solidFill>
            </a:ln>
          </p:spPr>
          <p:txBody>
            <a:bodyPr wrap="square" rtlCol="0" anchor="ctr">
              <a:noAutofit/>
            </a:bodyPr>
            <a:lstStyle/>
            <a:p>
              <a:pPr>
                <a:spcBef>
                  <a:spcPts val="600"/>
                </a:spcBef>
              </a:pPr>
              <a:r>
                <a:rPr lang="en-US" sz="1200" dirty="0">
                  <a:solidFill>
                    <a:schemeClr val="tx1">
                      <a:lumMod val="95000"/>
                      <a:lumOff val="5000"/>
                    </a:schemeClr>
                  </a:solidFill>
                  <a:latin typeface="Arial" panose="020B0604020202020204" pitchFamily="34" charset="0"/>
                  <a:ea typeface="Calibri" panose="020F0502020204030204" pitchFamily="34" charset="0"/>
                  <a:cs typeface="Times New Roman" panose="02020603050405020304" pitchFamily="18" charset="0"/>
                </a:rPr>
                <a:t>Focus on securing discretionary and unencumbered funds</a:t>
              </a:r>
            </a:p>
          </p:txBody>
        </p:sp>
        <p:sp>
          <p:nvSpPr>
            <p:cNvPr id="28" name="TextBox 27"/>
            <p:cNvSpPr txBox="1"/>
            <p:nvPr/>
          </p:nvSpPr>
          <p:spPr>
            <a:xfrm>
              <a:off x="6607394" y="1866501"/>
              <a:ext cx="2221046" cy="624317"/>
            </a:xfrm>
            <a:prstGeom prst="rect">
              <a:avLst/>
            </a:prstGeom>
            <a:solidFill>
              <a:srgbClr val="9F79C5"/>
            </a:solidFill>
            <a:ln w="38100">
              <a:solidFill>
                <a:schemeClr val="bg1"/>
              </a:solidFill>
            </a:ln>
          </p:spPr>
          <p:txBody>
            <a:bodyPr wrap="square" rtlCol="0" anchor="ctr">
              <a:noAutofit/>
            </a:bodyPr>
            <a:lstStyle/>
            <a:p>
              <a:r>
                <a:rPr lang="en-US" sz="1200" dirty="0">
                  <a:solidFill>
                    <a:schemeClr val="bg1"/>
                  </a:solidFill>
                  <a:latin typeface="Arial" panose="020B0604020202020204" pitchFamily="34" charset="0"/>
                  <a:ea typeface="Calibri" panose="020F0502020204030204" pitchFamily="34" charset="0"/>
                  <a:cs typeface="Times New Roman" panose="02020603050405020304" pitchFamily="18" charset="0"/>
                </a:rPr>
                <a:t>Increase the number of grants and contracts with partners beyond the State (e.g. county, urban partners)</a:t>
              </a:r>
            </a:p>
          </p:txBody>
        </p:sp>
        <p:sp>
          <p:nvSpPr>
            <p:cNvPr id="37" name="TextBox 36"/>
            <p:cNvSpPr txBox="1"/>
            <p:nvPr/>
          </p:nvSpPr>
          <p:spPr>
            <a:xfrm>
              <a:off x="6609204" y="652935"/>
              <a:ext cx="2211044" cy="705639"/>
            </a:xfrm>
            <a:prstGeom prst="rect">
              <a:avLst/>
            </a:prstGeom>
            <a:solidFill>
              <a:srgbClr val="9F79C5"/>
            </a:solidFill>
            <a:ln w="38100">
              <a:solidFill>
                <a:schemeClr val="bg1"/>
              </a:solidFill>
            </a:ln>
          </p:spPr>
          <p:txBody>
            <a:bodyPr wrap="square" rtlCol="0" anchor="ctr">
              <a:noAutofit/>
            </a:bodyPr>
            <a:lstStyle/>
            <a:p>
              <a:pPr algn="ctr"/>
              <a:r>
                <a:rPr lang="en-US" sz="14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Diversify Our Revenue</a:t>
              </a:r>
            </a:p>
          </p:txBody>
        </p:sp>
        <p:sp>
          <p:nvSpPr>
            <p:cNvPr id="4" name="Text Box 1"/>
            <p:cNvSpPr txBox="1">
              <a:spLocks noChangeArrowheads="1"/>
            </p:cNvSpPr>
            <p:nvPr/>
          </p:nvSpPr>
          <p:spPr bwMode="auto">
            <a:xfrm>
              <a:off x="8387483" y="457200"/>
              <a:ext cx="365760" cy="365760"/>
            </a:xfrm>
            <a:prstGeom prst="rect">
              <a:avLst/>
            </a:prstGeom>
            <a:solidFill>
              <a:srgbClr val="1F4D78"/>
            </a:solidFill>
            <a:ln w="12700">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3</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47" name="TextBox 46"/>
            <p:cNvSpPr txBox="1"/>
            <p:nvPr/>
          </p:nvSpPr>
          <p:spPr>
            <a:xfrm>
              <a:off x="6611912" y="2502707"/>
              <a:ext cx="2217659" cy="422608"/>
            </a:xfrm>
            <a:prstGeom prst="rect">
              <a:avLst/>
            </a:prstGeom>
            <a:solidFill>
              <a:srgbClr val="CCCCFF"/>
            </a:solidFill>
            <a:ln w="38100">
              <a:solidFill>
                <a:schemeClr val="bg1"/>
              </a:solidFill>
            </a:ln>
          </p:spPr>
          <p:txBody>
            <a:bodyPr wrap="square" rtlCol="0" anchor="ctr">
              <a:noAutofit/>
            </a:bodyPr>
            <a:lstStyle/>
            <a:p>
              <a:r>
                <a:rPr lang="en-US" sz="1150" dirty="0">
                  <a:solidFill>
                    <a:schemeClr val="tx1">
                      <a:lumMod val="95000"/>
                      <a:lumOff val="5000"/>
                    </a:schemeClr>
                  </a:solidFill>
                  <a:latin typeface="Arial" panose="020B0604020202020204" pitchFamily="34" charset="0"/>
                  <a:ea typeface="Calibri" panose="020F0502020204030204" pitchFamily="34" charset="0"/>
                  <a:cs typeface="Times New Roman" panose="02020603050405020304" pitchFamily="18" charset="0"/>
                </a:rPr>
                <a:t>Grow Medicaid reimbursable service delivery/enhance “provider” status</a:t>
              </a:r>
              <a:endParaRPr lang="en-US" sz="1150" dirty="0">
                <a:latin typeface="Arial" panose="020B0604020202020204" pitchFamily="34" charset="0"/>
                <a:ea typeface="Calibri" panose="020F0502020204030204" pitchFamily="34" charset="0"/>
                <a:cs typeface="Times New Roman" panose="02020603050405020304" pitchFamily="18" charset="0"/>
              </a:endParaRPr>
            </a:p>
          </p:txBody>
        </p:sp>
      </p:grpSp>
      <p:grpSp>
        <p:nvGrpSpPr>
          <p:cNvPr id="3" name="Group 2"/>
          <p:cNvGrpSpPr/>
          <p:nvPr/>
        </p:nvGrpSpPr>
        <p:grpSpPr>
          <a:xfrm>
            <a:off x="1010645" y="412772"/>
            <a:ext cx="2413134" cy="4449155"/>
            <a:chOff x="1010645" y="412772"/>
            <a:chExt cx="2413134" cy="4449155"/>
          </a:xfrm>
        </p:grpSpPr>
        <p:sp>
          <p:nvSpPr>
            <p:cNvPr id="18" name="TextBox 17"/>
            <p:cNvSpPr txBox="1"/>
            <p:nvPr/>
          </p:nvSpPr>
          <p:spPr>
            <a:xfrm>
              <a:off x="1010645" y="666322"/>
              <a:ext cx="2406809" cy="721223"/>
            </a:xfrm>
            <a:prstGeom prst="rect">
              <a:avLst/>
            </a:prstGeom>
            <a:solidFill>
              <a:schemeClr val="accent1"/>
            </a:solidFill>
            <a:ln w="38100">
              <a:solidFill>
                <a:schemeClr val="bg1"/>
              </a:solidFill>
            </a:ln>
          </p:spPr>
          <p:txBody>
            <a:bodyPr wrap="square" rtlCol="0" anchor="ctr">
              <a:noAutofit/>
            </a:bodyPr>
            <a:lstStyle/>
            <a:p>
              <a:pPr algn="ctr"/>
              <a:endParaRPr lang="en-US" sz="1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algn="ctr"/>
              <a:r>
                <a:rPr lang="en-US" sz="1400" b="1" dirty="0">
                  <a:solidFill>
                    <a:schemeClr val="bg1"/>
                  </a:solidFill>
                  <a:latin typeface="Arial" panose="020B0604020202020204" pitchFamily="34" charset="0"/>
                  <a:ea typeface="Calibri" panose="020F0502020204030204" pitchFamily="34" charset="0"/>
                  <a:cs typeface="Arial" panose="020B0604020202020204" pitchFamily="34" charset="0"/>
                </a:rPr>
                <a:t>Anchor Our Value</a:t>
              </a:r>
              <a:endParaRPr lang="en-US" sz="1400"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algn="ctr"/>
              <a:endParaRPr lang="en-US" sz="1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19" name="TextBox 18"/>
            <p:cNvSpPr txBox="1"/>
            <p:nvPr/>
          </p:nvSpPr>
          <p:spPr>
            <a:xfrm>
              <a:off x="1017819" y="3225021"/>
              <a:ext cx="2404872" cy="468374"/>
            </a:xfrm>
            <a:prstGeom prst="rect">
              <a:avLst/>
            </a:prstGeom>
            <a:solidFill>
              <a:schemeClr val="accent1"/>
            </a:solidFill>
            <a:ln w="38100">
              <a:solidFill>
                <a:schemeClr val="bg1"/>
              </a:solidFill>
            </a:ln>
          </p:spPr>
          <p:txBody>
            <a:bodyPr wrap="square" rtlCol="0">
              <a:noAutofit/>
            </a:bodyPr>
            <a:lstStyle/>
            <a:p>
              <a:pPr>
                <a:spcBef>
                  <a:spcPts val="600"/>
                </a:spcBef>
              </a:pPr>
              <a:r>
                <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Provide technical assistance to network members</a:t>
              </a:r>
            </a:p>
          </p:txBody>
        </p:sp>
        <p:sp>
          <p:nvSpPr>
            <p:cNvPr id="20" name="TextBox 19"/>
            <p:cNvSpPr txBox="1"/>
            <p:nvPr/>
          </p:nvSpPr>
          <p:spPr>
            <a:xfrm>
              <a:off x="1018515" y="3698415"/>
              <a:ext cx="2403706" cy="651321"/>
            </a:xfrm>
            <a:prstGeom prst="rect">
              <a:avLst/>
            </a:prstGeom>
            <a:solidFill>
              <a:schemeClr val="accent1">
                <a:lumMod val="20000"/>
                <a:lumOff val="80000"/>
              </a:schemeClr>
            </a:solidFill>
            <a:ln w="38100">
              <a:solidFill>
                <a:schemeClr val="bg1"/>
              </a:solidFill>
            </a:ln>
          </p:spPr>
          <p:txBody>
            <a:bodyPr wrap="square" rtlCol="0" anchor="ctr">
              <a:noAutofit/>
            </a:bodyPr>
            <a:lstStyle/>
            <a:p>
              <a:r>
                <a:rPr lang="en-US" sz="1200" dirty="0">
                  <a:effectLst/>
                  <a:latin typeface="Arial" panose="020B0604020202020204" pitchFamily="34" charset="0"/>
                  <a:ea typeface="Calibri" panose="020F0502020204030204" pitchFamily="34" charset="0"/>
                  <a:cs typeface="Arial" panose="020B0604020202020204" pitchFamily="34" charset="0"/>
                </a:rPr>
                <a:t>Preserve the breadth of the agency’s mission through governance and programming</a:t>
              </a:r>
            </a:p>
          </p:txBody>
        </p:sp>
        <p:sp>
          <p:nvSpPr>
            <p:cNvPr id="5" name="Text Box 2"/>
            <p:cNvSpPr txBox="1">
              <a:spLocks noChangeArrowheads="1"/>
            </p:cNvSpPr>
            <p:nvPr/>
          </p:nvSpPr>
          <p:spPr bwMode="auto">
            <a:xfrm>
              <a:off x="1082593" y="412772"/>
              <a:ext cx="365760" cy="365760"/>
            </a:xfrm>
            <a:prstGeom prst="rect">
              <a:avLst/>
            </a:prstGeom>
            <a:solidFill>
              <a:srgbClr val="1F4E79"/>
            </a:solidFill>
            <a:ln w="12700">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1</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48" name="TextBox 47"/>
            <p:cNvSpPr txBox="1"/>
            <p:nvPr/>
          </p:nvSpPr>
          <p:spPr>
            <a:xfrm>
              <a:off x="1018907" y="2119219"/>
              <a:ext cx="2404872" cy="499134"/>
            </a:xfrm>
            <a:prstGeom prst="rect">
              <a:avLst/>
            </a:prstGeom>
            <a:solidFill>
              <a:schemeClr val="accent1"/>
            </a:solidFill>
            <a:ln w="38100">
              <a:solidFill>
                <a:schemeClr val="bg1"/>
              </a:solidFill>
            </a:ln>
          </p:spPr>
          <p:txBody>
            <a:bodyPr wrap="square" rtlCol="0">
              <a:noAutofit/>
            </a:bodyPr>
            <a:lstStyle/>
            <a:p>
              <a:r>
                <a:rPr lang="en-US" sz="1200" dirty="0">
                  <a:solidFill>
                    <a:schemeClr val="bg1"/>
                  </a:solidFill>
                  <a:latin typeface="Arial" panose="020B0604020202020204" pitchFamily="34" charset="0"/>
                  <a:ea typeface="Calibri" panose="020F0502020204030204" pitchFamily="34" charset="0"/>
                  <a:cs typeface="Arial" panose="020B0604020202020204" pitchFamily="34" charset="0"/>
                </a:rPr>
                <a:t>Serve as the expert on rural health issues</a:t>
              </a:r>
            </a:p>
          </p:txBody>
        </p:sp>
        <p:sp>
          <p:nvSpPr>
            <p:cNvPr id="49" name="TextBox 48"/>
            <p:cNvSpPr txBox="1"/>
            <p:nvPr/>
          </p:nvSpPr>
          <p:spPr>
            <a:xfrm>
              <a:off x="1017987" y="4352702"/>
              <a:ext cx="2404872" cy="509225"/>
            </a:xfrm>
            <a:prstGeom prst="rect">
              <a:avLst/>
            </a:prstGeom>
            <a:solidFill>
              <a:schemeClr val="accent1"/>
            </a:solidFill>
            <a:ln w="38100">
              <a:solidFill>
                <a:schemeClr val="bg1"/>
              </a:solidFill>
            </a:ln>
          </p:spPr>
          <p:txBody>
            <a:bodyPr wrap="square" rtlCol="0" anchor="ctr">
              <a:noAutofit/>
            </a:bodyPr>
            <a:lstStyle/>
            <a:p>
              <a:r>
                <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Creat</a:t>
              </a:r>
              <a:r>
                <a:rPr lang="en-US" sz="1200" dirty="0">
                  <a:solidFill>
                    <a:schemeClr val="bg1"/>
                  </a:solidFill>
                  <a:latin typeface="Arial" panose="020B0604020202020204" pitchFamily="34" charset="0"/>
                  <a:ea typeface="Calibri" panose="020F0502020204030204" pitchFamily="34" charset="0"/>
                  <a:cs typeface="Arial" panose="020B0604020202020204" pitchFamily="34" charset="0"/>
                </a:rPr>
                <a:t>e partnerships, including contractual, with urban providers</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grpSp>
      <p:sp>
        <p:nvSpPr>
          <p:cNvPr id="45" name="TextBox 44"/>
          <p:cNvSpPr txBox="1"/>
          <p:nvPr/>
        </p:nvSpPr>
        <p:spPr>
          <a:xfrm>
            <a:off x="1010645" y="5290518"/>
            <a:ext cx="10457677" cy="369332"/>
          </a:xfrm>
          <a:prstGeom prst="rect">
            <a:avLst/>
          </a:prstGeom>
          <a:solidFill>
            <a:srgbClr val="E0A4AD"/>
          </a:solidFill>
          <a:ln w="28575">
            <a:solidFill>
              <a:schemeClr val="bg1"/>
            </a:solidFill>
          </a:ln>
        </p:spPr>
        <p:txBody>
          <a:bodyPr wrap="square" rtlCol="0" anchor="ctr" anchorCtr="0">
            <a:spAutoFit/>
          </a:bodyPr>
          <a:lstStyle/>
          <a:p>
            <a:r>
              <a:rPr lang="en-US" sz="1600" dirty="0">
                <a:latin typeface="Arial" panose="020B0604020202020204" pitchFamily="34" charset="0"/>
                <a:cs typeface="Arial" panose="020B0604020202020204" pitchFamily="34" charset="0"/>
              </a:rPr>
              <a:t>Culture</a:t>
            </a:r>
            <a:r>
              <a:rPr lang="en-US"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       Protecting and enhancing our workplace culture to support staff recruitment and retention</a:t>
            </a:r>
          </a:p>
        </p:txBody>
      </p:sp>
      <p:sp>
        <p:nvSpPr>
          <p:cNvPr id="39" name="TextBox 38"/>
          <p:cNvSpPr txBox="1"/>
          <p:nvPr/>
        </p:nvSpPr>
        <p:spPr>
          <a:xfrm>
            <a:off x="1010645" y="5677073"/>
            <a:ext cx="10457677" cy="524773"/>
          </a:xfrm>
          <a:prstGeom prst="rect">
            <a:avLst/>
          </a:prstGeom>
          <a:solidFill>
            <a:srgbClr val="A50021"/>
          </a:solidFill>
          <a:ln w="28575">
            <a:solidFill>
              <a:schemeClr val="bg1"/>
            </a:solidFill>
          </a:ln>
        </p:spPr>
        <p:txBody>
          <a:bodyPr wrap="square" rtlCol="0" anchor="ctr" anchorCtr="0">
            <a:noAutofit/>
          </a:bodyPr>
          <a:lstStyle/>
          <a:p>
            <a:r>
              <a:rPr lang="en-US" sz="1600" dirty="0">
                <a:solidFill>
                  <a:schemeClr val="bg1"/>
                </a:solidFill>
                <a:latin typeface="Arial" panose="020B0604020202020204" pitchFamily="34" charset="0"/>
                <a:cs typeface="Arial" panose="020B0604020202020204" pitchFamily="34" charset="0"/>
              </a:rPr>
              <a:t>Capital</a:t>
            </a:r>
            <a:r>
              <a:rPr lang="en-US" dirty="0">
                <a:solidFill>
                  <a:schemeClr val="bg1"/>
                </a:solidFill>
                <a:latin typeface="Arial" panose="020B0604020202020204" pitchFamily="34" charset="0"/>
                <a:cs typeface="Arial" panose="020B0604020202020204" pitchFamily="34" charset="0"/>
              </a:rPr>
              <a:t>          </a:t>
            </a:r>
            <a:r>
              <a:rPr lang="en-US" sz="1400" dirty="0">
                <a:solidFill>
                  <a:schemeClr val="bg1"/>
                </a:solidFill>
                <a:latin typeface="Arial" panose="020B0604020202020204" pitchFamily="34" charset="0"/>
                <a:cs typeface="Arial" panose="020B0604020202020204" pitchFamily="34" charset="0"/>
              </a:rPr>
              <a:t>Accessing the financial resources necessary to advance our mission and achieve our strategic objectives</a:t>
            </a:r>
          </a:p>
        </p:txBody>
      </p:sp>
      <p:grpSp>
        <p:nvGrpSpPr>
          <p:cNvPr id="13" name="Group 12"/>
          <p:cNvGrpSpPr/>
          <p:nvPr/>
        </p:nvGrpSpPr>
        <p:grpSpPr>
          <a:xfrm>
            <a:off x="3481670" y="457061"/>
            <a:ext cx="2676001" cy="4400103"/>
            <a:chOff x="3481669" y="457061"/>
            <a:chExt cx="3032340" cy="4400103"/>
          </a:xfrm>
        </p:grpSpPr>
        <p:sp>
          <p:nvSpPr>
            <p:cNvPr id="12" name="TextBox 11"/>
            <p:cNvSpPr txBox="1"/>
            <p:nvPr/>
          </p:nvSpPr>
          <p:spPr>
            <a:xfrm>
              <a:off x="3511856" y="1454985"/>
              <a:ext cx="2999232" cy="655616"/>
            </a:xfrm>
            <a:prstGeom prst="rect">
              <a:avLst/>
            </a:prstGeom>
            <a:solidFill>
              <a:schemeClr val="accent6">
                <a:lumMod val="20000"/>
                <a:lumOff val="80000"/>
              </a:schemeClr>
            </a:solidFill>
            <a:ln w="38100">
              <a:solidFill>
                <a:schemeClr val="bg1"/>
              </a:solidFill>
            </a:ln>
          </p:spPr>
          <p:txBody>
            <a:bodyPr wrap="square" rtlCol="0">
              <a:noAutofit/>
            </a:bodyPr>
            <a:lstStyle/>
            <a:p>
              <a:r>
                <a:rPr lang="en-US" sz="1200" dirty="0">
                  <a:latin typeface="Arial" panose="020B0604020202020204" pitchFamily="34" charset="0"/>
                  <a:ea typeface="Calibri" panose="020F0502020204030204" pitchFamily="34" charset="0"/>
                  <a:cs typeface="Arial" panose="020B0604020202020204" pitchFamily="34" charset="0"/>
                </a:rPr>
                <a:t>Emphasize our role working on prevention and the social determinants of health </a:t>
              </a:r>
            </a:p>
          </p:txBody>
        </p:sp>
        <p:sp>
          <p:nvSpPr>
            <p:cNvPr id="15" name="TextBox 14"/>
            <p:cNvSpPr txBox="1"/>
            <p:nvPr/>
          </p:nvSpPr>
          <p:spPr>
            <a:xfrm>
              <a:off x="3511308" y="2092594"/>
              <a:ext cx="2999232" cy="443438"/>
            </a:xfrm>
            <a:prstGeom prst="rect">
              <a:avLst/>
            </a:prstGeom>
            <a:solidFill>
              <a:srgbClr val="A9D18E"/>
            </a:solidFill>
            <a:ln w="38100">
              <a:solidFill>
                <a:schemeClr val="bg1"/>
              </a:solidFill>
            </a:ln>
          </p:spPr>
          <p:txBody>
            <a:bodyPr wrap="square" rtlCol="0">
              <a:noAutofit/>
            </a:bodyPr>
            <a:lstStyle/>
            <a:p>
              <a:pPr>
                <a:spcBef>
                  <a:spcPts val="1800"/>
                </a:spcBef>
                <a:spcAft>
                  <a:spcPts val="600"/>
                </a:spcAft>
              </a:pPr>
              <a:r>
                <a:rPr lang="en-US" sz="1200" dirty="0">
                  <a:solidFill>
                    <a:schemeClr val="bg1"/>
                  </a:solidFill>
                  <a:latin typeface="Arial" panose="020B0604020202020204" pitchFamily="34" charset="0"/>
                  <a:ea typeface="Calibri" panose="020F0502020204030204" pitchFamily="34" charset="0"/>
                  <a:cs typeface="Arial" panose="020B0604020202020204" pitchFamily="34" charset="0"/>
                </a:rPr>
                <a:t>Create and maintain robust relationships with elected officials</a:t>
              </a:r>
            </a:p>
          </p:txBody>
        </p:sp>
        <p:sp>
          <p:nvSpPr>
            <p:cNvPr id="22" name="TextBox 21"/>
            <p:cNvSpPr txBox="1"/>
            <p:nvPr/>
          </p:nvSpPr>
          <p:spPr>
            <a:xfrm>
              <a:off x="3509138" y="3005171"/>
              <a:ext cx="3004871" cy="606427"/>
            </a:xfrm>
            <a:prstGeom prst="rect">
              <a:avLst/>
            </a:prstGeom>
            <a:solidFill>
              <a:srgbClr val="A9D18E"/>
            </a:solidFill>
            <a:ln w="38100">
              <a:solidFill>
                <a:schemeClr val="bg1"/>
              </a:solidFill>
            </a:ln>
          </p:spPr>
          <p:txBody>
            <a:bodyPr wrap="square" rtlCol="0">
              <a:noAutofit/>
            </a:bodyPr>
            <a:lstStyle/>
            <a:p>
              <a:r>
                <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Carefully select issues around which we show leadership and broadcast that role (i.e. focus and promote)</a:t>
              </a:r>
            </a:p>
          </p:txBody>
        </p:sp>
        <p:sp>
          <p:nvSpPr>
            <p:cNvPr id="23" name="TextBox 22"/>
            <p:cNvSpPr txBox="1"/>
            <p:nvPr/>
          </p:nvSpPr>
          <p:spPr>
            <a:xfrm>
              <a:off x="3481669" y="658636"/>
              <a:ext cx="3029056" cy="722376"/>
            </a:xfrm>
            <a:prstGeom prst="rect">
              <a:avLst/>
            </a:prstGeom>
            <a:solidFill>
              <a:schemeClr val="accent6">
                <a:lumMod val="60000"/>
                <a:lumOff val="40000"/>
              </a:schemeClr>
            </a:solidFill>
            <a:ln w="38100">
              <a:solidFill>
                <a:schemeClr val="bg1"/>
              </a:solidFill>
            </a:ln>
          </p:spPr>
          <p:txBody>
            <a:bodyPr wrap="square" rtlCol="0" anchor="ctr">
              <a:noAutofit/>
            </a:bodyPr>
            <a:lstStyle/>
            <a:p>
              <a:pPr algn="ctr"/>
              <a:endParaRPr lang="en-US" sz="1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algn="ctr"/>
              <a:r>
                <a:rPr lang="en-US" sz="1400" b="1" dirty="0">
                  <a:solidFill>
                    <a:schemeClr val="bg1"/>
                  </a:solidFill>
                  <a:latin typeface="Arial" panose="020B0604020202020204" pitchFamily="34" charset="0"/>
                  <a:ea typeface="Calibri" panose="020F0502020204030204" pitchFamily="34" charset="0"/>
                  <a:cs typeface="Arial" panose="020B0604020202020204" pitchFamily="34" charset="0"/>
                </a:rPr>
                <a:t>Tell Our Story</a:t>
              </a:r>
              <a:endParaRPr lang="en-US" sz="1400"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algn="ctr"/>
              <a:endParaRPr lang="en-US" sz="10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6" name="Text Box 3"/>
            <p:cNvSpPr txBox="1">
              <a:spLocks noChangeArrowheads="1"/>
            </p:cNvSpPr>
            <p:nvPr/>
          </p:nvSpPr>
          <p:spPr bwMode="auto">
            <a:xfrm>
              <a:off x="3563544" y="457061"/>
              <a:ext cx="365760" cy="365760"/>
            </a:xfrm>
            <a:prstGeom prst="rect">
              <a:avLst/>
            </a:prstGeom>
            <a:solidFill>
              <a:srgbClr val="1F4D78"/>
            </a:solidFill>
            <a:ln w="12700">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2</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50" name="TextBox 49"/>
            <p:cNvSpPr txBox="1"/>
            <p:nvPr/>
          </p:nvSpPr>
          <p:spPr>
            <a:xfrm>
              <a:off x="3506810" y="2536033"/>
              <a:ext cx="3004871" cy="476284"/>
            </a:xfrm>
            <a:prstGeom prst="rect">
              <a:avLst/>
            </a:prstGeom>
            <a:solidFill>
              <a:schemeClr val="accent6">
                <a:lumMod val="20000"/>
                <a:lumOff val="80000"/>
              </a:schemeClr>
            </a:solidFill>
            <a:ln w="38100">
              <a:solidFill>
                <a:schemeClr val="bg1"/>
              </a:solidFill>
            </a:ln>
          </p:spPr>
          <p:txBody>
            <a:bodyPr wrap="square" rtlCol="0">
              <a:noAutofit/>
            </a:bodyPr>
            <a:lstStyle/>
            <a:p>
              <a:r>
                <a:rPr lang="en-US" sz="1200" dirty="0">
                  <a:latin typeface="Arial" panose="020B0604020202020204" pitchFamily="34" charset="0"/>
                  <a:ea typeface="Calibri" panose="020F0502020204030204" pitchFamily="34" charset="0"/>
                  <a:cs typeface="Arial" panose="020B0604020202020204" pitchFamily="34" charset="0"/>
                </a:rPr>
                <a:t>Annually outline and disseminate the agency’s legislative priorities </a:t>
              </a:r>
            </a:p>
          </p:txBody>
        </p:sp>
        <p:sp>
          <p:nvSpPr>
            <p:cNvPr id="51" name="TextBox 50"/>
            <p:cNvSpPr txBox="1"/>
            <p:nvPr/>
          </p:nvSpPr>
          <p:spPr>
            <a:xfrm>
              <a:off x="3508820" y="3622654"/>
              <a:ext cx="3004871" cy="436603"/>
            </a:xfrm>
            <a:prstGeom prst="rect">
              <a:avLst/>
            </a:prstGeom>
            <a:solidFill>
              <a:schemeClr val="accent6">
                <a:lumMod val="20000"/>
                <a:lumOff val="80000"/>
              </a:schemeClr>
            </a:solidFill>
            <a:ln w="38100">
              <a:solidFill>
                <a:schemeClr val="bg1"/>
              </a:solidFill>
            </a:ln>
          </p:spPr>
          <p:txBody>
            <a:bodyPr wrap="square" rtlCol="0">
              <a:noAutofit/>
            </a:bodyPr>
            <a:lstStyle/>
            <a:p>
              <a:pPr>
                <a:spcBef>
                  <a:spcPts val="600"/>
                </a:spcBef>
              </a:pPr>
              <a:r>
                <a:rPr lang="en-US" sz="1200" dirty="0">
                  <a:latin typeface="Arial" panose="020B0604020202020204" pitchFamily="34" charset="0"/>
                  <a:ea typeface="Calibri" panose="020F0502020204030204" pitchFamily="34" charset="0"/>
                  <a:cs typeface="Arial" panose="020B0604020202020204" pitchFamily="34" charset="0"/>
                </a:rPr>
                <a:t>Continue outreach and off-site service delivery to raise awareness </a:t>
              </a:r>
            </a:p>
          </p:txBody>
        </p:sp>
        <p:sp>
          <p:nvSpPr>
            <p:cNvPr id="52" name="TextBox 51"/>
            <p:cNvSpPr txBox="1"/>
            <p:nvPr/>
          </p:nvSpPr>
          <p:spPr>
            <a:xfrm>
              <a:off x="3508818" y="4061292"/>
              <a:ext cx="3004871" cy="795872"/>
            </a:xfrm>
            <a:prstGeom prst="rect">
              <a:avLst/>
            </a:prstGeom>
            <a:solidFill>
              <a:srgbClr val="A9D18E"/>
            </a:solidFill>
            <a:ln w="38100">
              <a:solidFill>
                <a:schemeClr val="bg1"/>
              </a:solidFill>
            </a:ln>
          </p:spPr>
          <p:txBody>
            <a:bodyPr wrap="square" rtlCol="0" anchor="ctr">
              <a:noAutofit/>
            </a:bodyPr>
            <a:lstStyle/>
            <a:p>
              <a:pPr>
                <a:spcBef>
                  <a:spcPts val="2400"/>
                </a:spcBef>
                <a:spcAft>
                  <a:spcPts val="1200"/>
                </a:spcAft>
              </a:pPr>
              <a:r>
                <a:rPr lang="en-US" sz="1200" dirty="0">
                  <a:solidFill>
                    <a:schemeClr val="bg1"/>
                  </a:solidFill>
                  <a:latin typeface="Arial" panose="020B0604020202020204" pitchFamily="34" charset="0"/>
                  <a:ea typeface="Calibri" panose="020F0502020204030204" pitchFamily="34" charset="0"/>
                  <a:cs typeface="Arial" panose="020B0604020202020204" pitchFamily="34" charset="0"/>
                </a:rPr>
                <a:t>Increase investments in marketing and communications that speak to our impact beyond direct services</a:t>
              </a:r>
            </a:p>
          </p:txBody>
        </p:sp>
      </p:grpSp>
      <p:grpSp>
        <p:nvGrpSpPr>
          <p:cNvPr id="17" name="Group 16"/>
          <p:cNvGrpSpPr/>
          <p:nvPr/>
        </p:nvGrpSpPr>
        <p:grpSpPr>
          <a:xfrm>
            <a:off x="8917147" y="457061"/>
            <a:ext cx="2758281" cy="3909735"/>
            <a:chOff x="8898063" y="457200"/>
            <a:chExt cx="2758281" cy="3909735"/>
          </a:xfrm>
        </p:grpSpPr>
        <p:sp>
          <p:nvSpPr>
            <p:cNvPr id="31" name="TextBox 30"/>
            <p:cNvSpPr txBox="1"/>
            <p:nvPr/>
          </p:nvSpPr>
          <p:spPr>
            <a:xfrm>
              <a:off x="8898063" y="1963409"/>
              <a:ext cx="2551176" cy="478536"/>
            </a:xfrm>
            <a:prstGeom prst="rect">
              <a:avLst/>
            </a:prstGeom>
            <a:solidFill>
              <a:srgbClr val="F1A069"/>
            </a:solidFill>
            <a:ln w="38100">
              <a:solidFill>
                <a:schemeClr val="bg1"/>
              </a:solidFill>
            </a:ln>
          </p:spPr>
          <p:txBody>
            <a:bodyPr wrap="square" rtlCol="0" anchor="ctr">
              <a:noAutofit/>
            </a:bodyPr>
            <a:lstStyle/>
            <a:p>
              <a:r>
                <a:rPr lang="en-US" sz="1200" dirty="0">
                  <a:solidFill>
                    <a:schemeClr val="bg1"/>
                  </a:solidFill>
                  <a:latin typeface="Arial" panose="020B0604020202020204" pitchFamily="34" charset="0"/>
                  <a:ea typeface="Calibri" panose="020F0502020204030204" pitchFamily="34" charset="0"/>
                  <a:cs typeface="Arial" panose="020B0604020202020204" pitchFamily="34" charset="0"/>
                </a:rPr>
                <a:t>Commit to providing staff with competitive compensation </a:t>
              </a:r>
            </a:p>
          </p:txBody>
        </p:sp>
        <p:sp>
          <p:nvSpPr>
            <p:cNvPr id="32" name="TextBox 31"/>
            <p:cNvSpPr txBox="1"/>
            <p:nvPr/>
          </p:nvSpPr>
          <p:spPr>
            <a:xfrm>
              <a:off x="8898189" y="3627588"/>
              <a:ext cx="2551176" cy="461665"/>
            </a:xfrm>
            <a:prstGeom prst="rect">
              <a:avLst/>
            </a:prstGeom>
            <a:solidFill>
              <a:srgbClr val="FBE5D6"/>
            </a:solidFill>
            <a:ln w="38100">
              <a:solidFill>
                <a:schemeClr val="bg1"/>
              </a:solidFill>
            </a:ln>
          </p:spPr>
          <p:txBody>
            <a:bodyPr wrap="square" rtlCol="0" anchor="ctr">
              <a:spAutoFit/>
            </a:bodyPr>
            <a:lstStyle/>
            <a:p>
              <a:r>
                <a:rPr lang="en-US" sz="1200" dirty="0">
                  <a:latin typeface="Arial" panose="020B0604020202020204" pitchFamily="34" charset="0"/>
                  <a:ea typeface="Calibri" panose="020F0502020204030204" pitchFamily="34" charset="0"/>
                  <a:cs typeface="Arial" panose="020B0604020202020204" pitchFamily="34" charset="0"/>
                </a:rPr>
                <a:t>Ensure fair, equitable, even-handed supervision of staff</a:t>
              </a:r>
            </a:p>
          </p:txBody>
        </p:sp>
        <p:sp>
          <p:nvSpPr>
            <p:cNvPr id="33" name="TextBox 32"/>
            <p:cNvSpPr txBox="1"/>
            <p:nvPr/>
          </p:nvSpPr>
          <p:spPr>
            <a:xfrm>
              <a:off x="8899019" y="2451592"/>
              <a:ext cx="2551176" cy="491923"/>
            </a:xfrm>
            <a:prstGeom prst="rect">
              <a:avLst/>
            </a:prstGeom>
            <a:solidFill>
              <a:srgbClr val="FBE5D6"/>
            </a:solidFill>
            <a:ln w="38100">
              <a:solidFill>
                <a:schemeClr val="bg1"/>
              </a:solidFill>
            </a:ln>
          </p:spPr>
          <p:txBody>
            <a:bodyPr wrap="square" rtlCol="0" anchor="ctr">
              <a:noAutofit/>
            </a:bodyPr>
            <a:lstStyle/>
            <a:p>
              <a:r>
                <a:rPr lang="en-US" sz="1200" dirty="0">
                  <a:latin typeface="Arial" panose="020B0604020202020204" pitchFamily="34" charset="0"/>
                  <a:ea typeface="Calibri" panose="020F0502020204030204" pitchFamily="34" charset="0"/>
                  <a:cs typeface="Arial" panose="020B0604020202020204" pitchFamily="34" charset="0"/>
                </a:rPr>
                <a:t>Promote the development and growth of existing staff</a:t>
              </a:r>
            </a:p>
          </p:txBody>
        </p:sp>
        <p:sp>
          <p:nvSpPr>
            <p:cNvPr id="36" name="TextBox 35"/>
            <p:cNvSpPr txBox="1"/>
            <p:nvPr/>
          </p:nvSpPr>
          <p:spPr>
            <a:xfrm>
              <a:off x="8898189" y="1454727"/>
              <a:ext cx="2551176" cy="491760"/>
            </a:xfrm>
            <a:prstGeom prst="rect">
              <a:avLst/>
            </a:prstGeom>
            <a:solidFill>
              <a:schemeClr val="accent2">
                <a:lumMod val="20000"/>
                <a:lumOff val="80000"/>
              </a:schemeClr>
            </a:solidFill>
            <a:ln w="38100">
              <a:solidFill>
                <a:schemeClr val="bg1"/>
              </a:solidFill>
            </a:ln>
          </p:spPr>
          <p:txBody>
            <a:bodyPr wrap="square" rtlCol="0">
              <a:noAutofit/>
            </a:bodyPr>
            <a:lstStyle/>
            <a:p>
              <a:pPr>
                <a:spcBef>
                  <a:spcPts val="600"/>
                </a:spcBef>
              </a:pPr>
              <a:r>
                <a:rPr lang="en-US" sz="1200" dirty="0">
                  <a:solidFill>
                    <a:srgbClr val="000000"/>
                  </a:solidFill>
                  <a:latin typeface="Arial" panose="020B0604020202020204" pitchFamily="34" charset="0"/>
                  <a:ea typeface="Calibri" panose="020F0502020204030204" pitchFamily="34" charset="0"/>
                  <a:cs typeface="Times New Roman" panose="02020603050405020304" pitchFamily="18" charset="0"/>
                </a:rPr>
                <a:t>Ensure adequate support for the ED by growing the admin team</a:t>
              </a:r>
            </a:p>
          </p:txBody>
        </p:sp>
        <p:sp>
          <p:nvSpPr>
            <p:cNvPr id="38" name="TextBox 37"/>
            <p:cNvSpPr txBox="1"/>
            <p:nvPr/>
          </p:nvSpPr>
          <p:spPr>
            <a:xfrm>
              <a:off x="8918727" y="666322"/>
              <a:ext cx="2532888" cy="718131"/>
            </a:xfrm>
            <a:prstGeom prst="rect">
              <a:avLst/>
            </a:prstGeom>
            <a:solidFill>
              <a:srgbClr val="F1A069"/>
            </a:solidFill>
            <a:ln w="38100">
              <a:solidFill>
                <a:schemeClr val="bg1"/>
              </a:solidFill>
            </a:ln>
          </p:spPr>
          <p:txBody>
            <a:bodyPr wrap="square" rtlCol="0" anchor="ctr" anchorCtr="0">
              <a:noAutofit/>
            </a:bodyPr>
            <a:lstStyle/>
            <a:p>
              <a:pPr algn="ctr"/>
              <a:r>
                <a:rPr lang="en-US" sz="1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Develop and Strengthen Our Workforce</a:t>
              </a:r>
            </a:p>
          </p:txBody>
        </p:sp>
        <p:sp>
          <p:nvSpPr>
            <p:cNvPr id="7" name="Text Box 4"/>
            <p:cNvSpPr txBox="1">
              <a:spLocks noChangeArrowheads="1"/>
            </p:cNvSpPr>
            <p:nvPr/>
          </p:nvSpPr>
          <p:spPr bwMode="auto">
            <a:xfrm>
              <a:off x="11290584" y="457200"/>
              <a:ext cx="365760" cy="365760"/>
            </a:xfrm>
            <a:prstGeom prst="rect">
              <a:avLst/>
            </a:prstGeom>
            <a:solidFill>
              <a:srgbClr val="1F4D78"/>
            </a:solidFill>
            <a:ln w="12700">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4</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54" name="TextBox 53"/>
            <p:cNvSpPr txBox="1"/>
            <p:nvPr/>
          </p:nvSpPr>
          <p:spPr>
            <a:xfrm>
              <a:off x="8899849" y="4089936"/>
              <a:ext cx="2551176" cy="276999"/>
            </a:xfrm>
            <a:prstGeom prst="rect">
              <a:avLst/>
            </a:prstGeom>
            <a:solidFill>
              <a:srgbClr val="F1A069"/>
            </a:solidFill>
            <a:ln w="38100">
              <a:solidFill>
                <a:schemeClr val="bg1"/>
              </a:solidFill>
            </a:ln>
          </p:spPr>
          <p:txBody>
            <a:bodyPr wrap="square" rtlCol="0" anchor="ctr">
              <a:spAutoFit/>
            </a:bodyPr>
            <a:lstStyle/>
            <a:p>
              <a:r>
                <a:rPr lang="en-US" sz="1200" dirty="0">
                  <a:solidFill>
                    <a:schemeClr val="bg1"/>
                  </a:solidFill>
                  <a:latin typeface="Arial" panose="020B0604020202020204" pitchFamily="34" charset="0"/>
                  <a:ea typeface="Calibri" panose="020F0502020204030204" pitchFamily="34" charset="0"/>
                  <a:cs typeface="Arial" panose="020B0604020202020204" pitchFamily="34" charset="0"/>
                </a:rPr>
                <a:t>Ensure a family-friendly workplace</a:t>
              </a:r>
            </a:p>
          </p:txBody>
        </p:sp>
      </p:grpSp>
      <p:sp>
        <p:nvSpPr>
          <p:cNvPr id="56" name="TextBox 55"/>
          <p:cNvSpPr txBox="1"/>
          <p:nvPr/>
        </p:nvSpPr>
        <p:spPr>
          <a:xfrm>
            <a:off x="1010645" y="4855394"/>
            <a:ext cx="10457678" cy="417082"/>
          </a:xfrm>
          <a:prstGeom prst="rect">
            <a:avLst/>
          </a:prstGeom>
          <a:solidFill>
            <a:srgbClr val="A50021"/>
          </a:solidFill>
          <a:ln w="28575">
            <a:solidFill>
              <a:schemeClr val="bg1"/>
            </a:solidFill>
          </a:ln>
        </p:spPr>
        <p:txBody>
          <a:bodyPr wrap="square" rtlCol="0" anchor="ctr" anchorCtr="0">
            <a:noAutofit/>
          </a:bodyPr>
          <a:lstStyle/>
          <a:p>
            <a:pPr>
              <a:spcAft>
                <a:spcPts val="600"/>
              </a:spcAft>
            </a:pPr>
            <a:r>
              <a:rPr lang="en-US" sz="1600" dirty="0">
                <a:solidFill>
                  <a:schemeClr val="bg1"/>
                </a:solidFill>
                <a:latin typeface="Arial" panose="020B0604020202020204" pitchFamily="34" charset="0"/>
                <a:cs typeface="Arial" panose="020B0604020202020204" pitchFamily="34" charset="0"/>
              </a:rPr>
              <a:t>Community</a:t>
            </a:r>
            <a:r>
              <a:rPr lang="en-US" dirty="0">
                <a:solidFill>
                  <a:schemeClr val="bg1"/>
                </a:solidFill>
                <a:latin typeface="Arial" panose="020B0604020202020204" pitchFamily="34" charset="0"/>
                <a:cs typeface="Arial" panose="020B0604020202020204" pitchFamily="34" charset="0"/>
              </a:rPr>
              <a:t>    </a:t>
            </a:r>
            <a:r>
              <a:rPr lang="en-US" sz="1400" dirty="0">
                <a:solidFill>
                  <a:schemeClr val="bg1"/>
                </a:solidFill>
                <a:latin typeface="Arial" panose="020B0604020202020204" pitchFamily="34" charset="0"/>
                <a:cs typeface="Arial" panose="020B0604020202020204" pitchFamily="34" charset="0"/>
              </a:rPr>
              <a:t>Leveraging our intimate knowledge of and relationship to the rural community we serve</a:t>
            </a:r>
            <a:endParaRPr lang="en-US" sz="2000" dirty="0">
              <a:solidFill>
                <a:schemeClr val="bg1"/>
              </a:solidFill>
              <a:latin typeface="Arial" panose="020B0604020202020204" pitchFamily="34" charset="0"/>
              <a:cs typeface="Arial" panose="020B0604020202020204" pitchFamily="34" charset="0"/>
            </a:endParaRPr>
          </a:p>
        </p:txBody>
      </p:sp>
      <p:sp>
        <p:nvSpPr>
          <p:cNvPr id="55" name="TextBox 54"/>
          <p:cNvSpPr txBox="1"/>
          <p:nvPr/>
        </p:nvSpPr>
        <p:spPr>
          <a:xfrm>
            <a:off x="1017819" y="2632387"/>
            <a:ext cx="2403706" cy="590168"/>
          </a:xfrm>
          <a:prstGeom prst="rect">
            <a:avLst/>
          </a:prstGeom>
          <a:solidFill>
            <a:schemeClr val="accent1">
              <a:lumMod val="20000"/>
              <a:lumOff val="80000"/>
            </a:schemeClr>
          </a:solidFill>
          <a:ln w="38100">
            <a:solidFill>
              <a:schemeClr val="bg1"/>
            </a:solidFill>
          </a:ln>
        </p:spPr>
        <p:txBody>
          <a:bodyPr wrap="square" rtlCol="0" anchor="ctr">
            <a:noAutofit/>
          </a:bodyPr>
          <a:lstStyle/>
          <a:p>
            <a:endParaRPr lang="en-US" sz="1150" dirty="0">
              <a:effectLst/>
              <a:latin typeface="Arial" panose="020B0604020202020204" pitchFamily="34" charset="0"/>
              <a:ea typeface="Calibri" panose="020F0502020204030204" pitchFamily="34" charset="0"/>
              <a:cs typeface="Times New Roman" panose="02020603050405020304" pitchFamily="18" charset="0"/>
            </a:endParaRPr>
          </a:p>
          <a:p>
            <a:r>
              <a:rPr lang="en-US" sz="1150" dirty="0">
                <a:effectLst/>
                <a:latin typeface="Arial" panose="020B0604020202020204" pitchFamily="34" charset="0"/>
                <a:ea typeface="Calibri" panose="020F0502020204030204" pitchFamily="34" charset="0"/>
                <a:cs typeface="Arial" panose="020B0604020202020204" pitchFamily="34" charset="0"/>
              </a:rPr>
              <a:t>Take a lead role as a convener, educator, facilitator and advocate to support network members</a:t>
            </a:r>
          </a:p>
          <a:p>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7" name="TextBox 56"/>
          <p:cNvSpPr txBox="1"/>
          <p:nvPr/>
        </p:nvSpPr>
        <p:spPr>
          <a:xfrm>
            <a:off x="1019560" y="1454587"/>
            <a:ext cx="2403706" cy="656014"/>
          </a:xfrm>
          <a:prstGeom prst="rect">
            <a:avLst/>
          </a:prstGeom>
          <a:solidFill>
            <a:schemeClr val="accent1">
              <a:lumMod val="20000"/>
              <a:lumOff val="80000"/>
            </a:schemeClr>
          </a:solidFill>
          <a:ln w="38100">
            <a:solidFill>
              <a:schemeClr val="bg1"/>
            </a:solidFill>
          </a:ln>
        </p:spPr>
        <p:txBody>
          <a:bodyPr wrap="square" rtlCol="0" anchor="ctr">
            <a:noAutofit/>
          </a:bodyPr>
          <a:lstStyle/>
          <a:p>
            <a:r>
              <a:rPr lang="en-US" sz="1200" dirty="0">
                <a:effectLst/>
                <a:latin typeface="Arial" panose="020B0604020202020204" pitchFamily="34" charset="0"/>
                <a:ea typeface="Calibri" panose="020F0502020204030204" pitchFamily="34" charset="0"/>
                <a:cs typeface="Arial" panose="020B0604020202020204" pitchFamily="34" charset="0"/>
              </a:rPr>
              <a:t>Preserve and enhance the agency’s core competency in rural program delivery</a:t>
            </a:r>
          </a:p>
        </p:txBody>
      </p:sp>
      <p:sp>
        <p:nvSpPr>
          <p:cNvPr id="58" name="TextBox 57"/>
          <p:cNvSpPr txBox="1"/>
          <p:nvPr/>
        </p:nvSpPr>
        <p:spPr>
          <a:xfrm>
            <a:off x="6251177" y="3495584"/>
            <a:ext cx="2578608" cy="627230"/>
          </a:xfrm>
          <a:prstGeom prst="rect">
            <a:avLst/>
          </a:prstGeom>
          <a:solidFill>
            <a:srgbClr val="CCCCFF"/>
          </a:solidFill>
          <a:ln w="38100">
            <a:solidFill>
              <a:schemeClr val="bg1"/>
            </a:solidFill>
          </a:ln>
        </p:spPr>
        <p:txBody>
          <a:bodyPr wrap="square" rtlCol="0" anchor="ctr">
            <a:noAutofit/>
          </a:bodyPr>
          <a:lstStyle/>
          <a:p>
            <a:r>
              <a:rPr lang="en-US" sz="1200" dirty="0">
                <a:latin typeface="Arial" panose="020B0604020202020204" pitchFamily="34" charset="0"/>
                <a:ea typeface="Calibri" panose="020F0502020204030204" pitchFamily="34" charset="0"/>
                <a:cs typeface="Times New Roman" panose="02020603050405020304" pitchFamily="18" charset="0"/>
              </a:rPr>
              <a:t>Pursue traditional fundraising (e.g. direct mail campaigns and donor development)</a:t>
            </a:r>
          </a:p>
        </p:txBody>
      </p:sp>
      <p:sp>
        <p:nvSpPr>
          <p:cNvPr id="59" name="TextBox 58"/>
          <p:cNvSpPr txBox="1"/>
          <p:nvPr/>
        </p:nvSpPr>
        <p:spPr>
          <a:xfrm>
            <a:off x="6249897" y="4103695"/>
            <a:ext cx="2578603" cy="359570"/>
          </a:xfrm>
          <a:prstGeom prst="rect">
            <a:avLst/>
          </a:prstGeom>
          <a:solidFill>
            <a:srgbClr val="9F79C5"/>
          </a:solidFill>
          <a:ln w="38100">
            <a:solidFill>
              <a:schemeClr val="bg1"/>
            </a:solidFill>
          </a:ln>
        </p:spPr>
        <p:txBody>
          <a:bodyPr wrap="square" rtlCol="0" anchor="ctr">
            <a:noAutofit/>
          </a:bodyPr>
          <a:lstStyle/>
          <a:p>
            <a:r>
              <a:rPr lang="en-US" sz="1200" dirty="0">
                <a:solidFill>
                  <a:schemeClr val="bg1"/>
                </a:solidFill>
                <a:latin typeface="Arial" panose="020B0604020202020204" pitchFamily="34" charset="0"/>
                <a:ea typeface="Calibri" panose="020F0502020204030204" pitchFamily="34" charset="0"/>
                <a:cs typeface="Arial" panose="020B0604020202020204" pitchFamily="34" charset="0"/>
              </a:rPr>
              <a:t>Explore passive income streams</a:t>
            </a:r>
          </a:p>
        </p:txBody>
      </p:sp>
      <p:sp>
        <p:nvSpPr>
          <p:cNvPr id="60" name="TextBox 59"/>
          <p:cNvSpPr txBox="1"/>
          <p:nvPr/>
        </p:nvSpPr>
        <p:spPr>
          <a:xfrm>
            <a:off x="1010645" y="6224492"/>
            <a:ext cx="10457677" cy="437189"/>
          </a:xfrm>
          <a:prstGeom prst="rect">
            <a:avLst/>
          </a:prstGeom>
          <a:solidFill>
            <a:srgbClr val="E0A4AD"/>
          </a:solidFill>
          <a:ln w="28575">
            <a:solidFill>
              <a:schemeClr val="bg1"/>
            </a:solidFill>
          </a:ln>
        </p:spPr>
        <p:txBody>
          <a:bodyPr wrap="square" rtlCol="0" anchor="ctr" anchorCtr="0">
            <a:noAutofit/>
          </a:bodyPr>
          <a:lstStyle/>
          <a:p>
            <a:r>
              <a:rPr lang="en-US" sz="1600" dirty="0">
                <a:latin typeface="Arial" panose="020B0604020202020204" pitchFamily="34" charset="0"/>
                <a:cs typeface="Arial" panose="020B0604020202020204" pitchFamily="34" charset="0"/>
              </a:rPr>
              <a:t>Leadership    </a:t>
            </a:r>
            <a:r>
              <a:rPr lang="en-US" sz="1400" dirty="0">
                <a:latin typeface="Arial" panose="020B0604020202020204" pitchFamily="34" charset="0"/>
                <a:cs typeface="Arial" panose="020B0604020202020204" pitchFamily="34" charset="0"/>
              </a:rPr>
              <a:t>Demonstrating our ability to be nimble, responsive, and innovative in an ever-changing operating environment</a:t>
            </a:r>
          </a:p>
        </p:txBody>
      </p:sp>
      <p:sp>
        <p:nvSpPr>
          <p:cNvPr id="61" name="TextBox 60"/>
          <p:cNvSpPr txBox="1"/>
          <p:nvPr/>
        </p:nvSpPr>
        <p:spPr>
          <a:xfrm>
            <a:off x="8917147" y="2957257"/>
            <a:ext cx="2551176" cy="679342"/>
          </a:xfrm>
          <a:prstGeom prst="rect">
            <a:avLst/>
          </a:prstGeom>
          <a:solidFill>
            <a:srgbClr val="F1A069"/>
          </a:solidFill>
          <a:ln w="38100">
            <a:solidFill>
              <a:schemeClr val="bg1"/>
            </a:solidFill>
          </a:ln>
        </p:spPr>
        <p:txBody>
          <a:bodyPr wrap="square" rtlCol="0" anchor="ctr">
            <a:noAutofit/>
          </a:bodyPr>
          <a:lstStyle/>
          <a:p>
            <a:r>
              <a:rPr lang="en-US" sz="1200" dirty="0">
                <a:solidFill>
                  <a:schemeClr val="bg1"/>
                </a:solidFill>
                <a:latin typeface="Arial" panose="020B0604020202020204" pitchFamily="34" charset="0"/>
                <a:ea typeface="Calibri" panose="020F0502020204030204" pitchFamily="34" charset="0"/>
                <a:cs typeface="Arial" panose="020B0604020202020204" pitchFamily="34" charset="0"/>
              </a:rPr>
              <a:t>Maintain strong hiring practices, seeking a sense of purpose that is aligned with the mission</a:t>
            </a:r>
          </a:p>
        </p:txBody>
      </p:sp>
      <p:sp>
        <p:nvSpPr>
          <p:cNvPr id="62" name="TextBox 61"/>
          <p:cNvSpPr txBox="1"/>
          <p:nvPr/>
        </p:nvSpPr>
        <p:spPr>
          <a:xfrm>
            <a:off x="8921910" y="4366347"/>
            <a:ext cx="2551176" cy="457703"/>
          </a:xfrm>
          <a:prstGeom prst="rect">
            <a:avLst/>
          </a:prstGeom>
          <a:solidFill>
            <a:srgbClr val="FBE5D6"/>
          </a:solidFill>
          <a:ln w="38100">
            <a:solidFill>
              <a:schemeClr val="bg1"/>
            </a:solidFill>
          </a:ln>
        </p:spPr>
        <p:txBody>
          <a:bodyPr wrap="square" rtlCol="0" anchor="ctr">
            <a:noAutofit/>
          </a:bodyPr>
          <a:lstStyle/>
          <a:p>
            <a:r>
              <a:rPr lang="en-US" sz="1200" dirty="0">
                <a:latin typeface="Arial" panose="020B0604020202020204" pitchFamily="34" charset="0"/>
                <a:ea typeface="Calibri" panose="020F0502020204030204" pitchFamily="34" charset="0"/>
                <a:cs typeface="Arial" panose="020B0604020202020204" pitchFamily="34" charset="0"/>
              </a:rPr>
              <a:t>Preserve workplace culture including equity of salary structure</a:t>
            </a:r>
          </a:p>
        </p:txBody>
      </p:sp>
      <p:sp>
        <p:nvSpPr>
          <p:cNvPr id="63" name="TextBox 62"/>
          <p:cNvSpPr txBox="1"/>
          <p:nvPr/>
        </p:nvSpPr>
        <p:spPr>
          <a:xfrm>
            <a:off x="6250551" y="4463265"/>
            <a:ext cx="2578608" cy="392127"/>
          </a:xfrm>
          <a:prstGeom prst="rect">
            <a:avLst/>
          </a:prstGeom>
          <a:solidFill>
            <a:srgbClr val="CCCCFF"/>
          </a:solidFill>
          <a:ln w="38100">
            <a:solidFill>
              <a:schemeClr val="bg1"/>
            </a:solidFill>
          </a:ln>
        </p:spPr>
        <p:txBody>
          <a:bodyPr wrap="square" rtlCol="0" anchor="ctr">
            <a:noAutofit/>
          </a:bodyPr>
          <a:lstStyle/>
          <a:p>
            <a:r>
              <a:rPr lang="en-US" sz="1200" dirty="0">
                <a:solidFill>
                  <a:schemeClr val="tx1">
                    <a:lumMod val="95000"/>
                    <a:lumOff val="5000"/>
                  </a:schemeClr>
                </a:solidFill>
                <a:latin typeface="Arial" panose="020B0604020202020204" pitchFamily="34" charset="0"/>
                <a:ea typeface="Calibri" panose="020F0502020204030204" pitchFamily="34" charset="0"/>
                <a:cs typeface="Times New Roman" panose="02020603050405020304" pitchFamily="18" charset="0"/>
              </a:rPr>
              <a:t>Explore the idea of requesting dues from Network Member</a:t>
            </a:r>
            <a:endParaRPr lang="en-US" sz="1200" dirty="0">
              <a:latin typeface="Arial" panose="020B0604020202020204" pitchFamily="34" charset="0"/>
              <a:ea typeface="Calibri" panose="020F0502020204030204" pitchFamily="34" charset="0"/>
              <a:cs typeface="Times New Roman" panose="02020603050405020304" pitchFamily="18" charset="0"/>
            </a:endParaRPr>
          </a:p>
        </p:txBody>
      </p:sp>
      <p:sp>
        <p:nvSpPr>
          <p:cNvPr id="16" name="Left Brace 15"/>
          <p:cNvSpPr/>
          <p:nvPr/>
        </p:nvSpPr>
        <p:spPr>
          <a:xfrm>
            <a:off x="725269" y="625828"/>
            <a:ext cx="251701" cy="75518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Left Brace 20"/>
          <p:cNvSpPr/>
          <p:nvPr/>
        </p:nvSpPr>
        <p:spPr>
          <a:xfrm>
            <a:off x="741371" y="1454587"/>
            <a:ext cx="235599" cy="340734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Left Brace 23"/>
          <p:cNvSpPr/>
          <p:nvPr/>
        </p:nvSpPr>
        <p:spPr>
          <a:xfrm>
            <a:off x="784689" y="4860947"/>
            <a:ext cx="161740" cy="184251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771323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3035" y="5610113"/>
            <a:ext cx="5678424" cy="944880"/>
          </a:xfrm>
          <a:prstGeom prst="rect">
            <a:avLst/>
          </a:prstGeom>
        </p:spPr>
      </p:pic>
      <p:sp>
        <p:nvSpPr>
          <p:cNvPr id="3" name="TextBox 2"/>
          <p:cNvSpPr txBox="1"/>
          <p:nvPr/>
        </p:nvSpPr>
        <p:spPr>
          <a:xfrm>
            <a:off x="753035" y="376518"/>
            <a:ext cx="10201836" cy="769441"/>
          </a:xfrm>
          <a:prstGeom prst="rect">
            <a:avLst/>
          </a:prstGeom>
          <a:noFill/>
        </p:spPr>
        <p:txBody>
          <a:bodyPr wrap="square" rtlCol="0">
            <a:spAutoFit/>
          </a:bodyPr>
          <a:lstStyle/>
          <a:p>
            <a:r>
              <a:rPr lang="en-US" sz="4400" b="1" dirty="0">
                <a:latin typeface="+mj-lt"/>
              </a:rPr>
              <a:t>Next Steps</a:t>
            </a:r>
          </a:p>
        </p:txBody>
      </p:sp>
      <p:sp>
        <p:nvSpPr>
          <p:cNvPr id="4" name="TextBox 3"/>
          <p:cNvSpPr txBox="1"/>
          <p:nvPr/>
        </p:nvSpPr>
        <p:spPr>
          <a:xfrm>
            <a:off x="842682" y="1210235"/>
            <a:ext cx="10237694" cy="4093428"/>
          </a:xfrm>
          <a:prstGeom prst="rect">
            <a:avLst/>
          </a:prstGeom>
          <a:noFill/>
        </p:spPr>
        <p:txBody>
          <a:bodyPr wrap="square" rtlCol="0">
            <a:spAutoFit/>
          </a:bodyPr>
          <a:lstStyle/>
          <a:p>
            <a:pPr marL="457200" indent="-457200">
              <a:buFont typeface="Arial" panose="020B0604020202020204" pitchFamily="34" charset="0"/>
              <a:buChar char="•"/>
            </a:pPr>
            <a:r>
              <a:rPr lang="en-US" sz="2800" dirty="0"/>
              <a:t>Secure agreement from the Entire Board on the overall strategic direction and goals, as developed and presented by the Committee. </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sz="2800" dirty="0"/>
              <a:t>Support the ED in executing the plan. This may include participation in ad hoc committee or workgroup meetings, responding to targeted technical assistance requests, etc.</a:t>
            </a:r>
          </a:p>
          <a:p>
            <a:endParaRPr lang="en-US" dirty="0"/>
          </a:p>
          <a:p>
            <a:pPr marL="457200" indent="-457200">
              <a:buFont typeface="Arial" panose="020B0604020202020204" pitchFamily="34" charset="0"/>
              <a:buChar char="•"/>
            </a:pPr>
            <a:r>
              <a:rPr lang="en-US" sz="2800" dirty="0"/>
              <a:t>Monitor the plan on an ongoing basis by engaging in discussion at board meetings, retreats, etc. </a:t>
            </a:r>
          </a:p>
        </p:txBody>
      </p:sp>
    </p:spTree>
    <p:extLst>
      <p:ext uri="{BB962C8B-B14F-4D97-AF65-F5344CB8AC3E}">
        <p14:creationId xmlns:p14="http://schemas.microsoft.com/office/powerpoint/2010/main" val="3654815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Strategic Planning Committee Members</a:t>
            </a:r>
          </a:p>
        </p:txBody>
      </p:sp>
      <p:sp>
        <p:nvSpPr>
          <p:cNvPr id="3" name="Content Placeholder 2"/>
          <p:cNvSpPr>
            <a:spLocks noGrp="1"/>
          </p:cNvSpPr>
          <p:nvPr>
            <p:ph sz="half" idx="1"/>
          </p:nvPr>
        </p:nvSpPr>
        <p:spPr>
          <a:xfrm>
            <a:off x="1095934" y="1825624"/>
            <a:ext cx="5181600" cy="3074936"/>
          </a:xfrm>
        </p:spPr>
        <p:txBody>
          <a:bodyPr>
            <a:normAutofit/>
          </a:bodyPr>
          <a:lstStyle/>
          <a:p>
            <a:pPr>
              <a:buFont typeface="Calibri" panose="020F0502020204030204" pitchFamily="34" charset="0"/>
              <a:buChar char="–"/>
            </a:pPr>
            <a:endParaRPr lang="en-US" dirty="0"/>
          </a:p>
          <a:p>
            <a:pPr>
              <a:buFont typeface="Calibri" panose="020F0502020204030204" pitchFamily="34" charset="0"/>
              <a:buChar char="–"/>
            </a:pPr>
            <a:r>
              <a:rPr lang="en-US" dirty="0"/>
              <a:t>Robin Andrews, Chair</a:t>
            </a:r>
          </a:p>
          <a:p>
            <a:pPr>
              <a:buFont typeface="Calibri" panose="020F0502020204030204" pitchFamily="34" charset="0"/>
              <a:buChar char="–"/>
            </a:pPr>
            <a:r>
              <a:rPr lang="en-US" dirty="0"/>
              <a:t>Michael Cole</a:t>
            </a:r>
          </a:p>
          <a:p>
            <a:pPr>
              <a:buFont typeface="Calibri" panose="020F0502020204030204" pitchFamily="34" charset="0"/>
              <a:buChar char="–"/>
            </a:pPr>
            <a:r>
              <a:rPr lang="en-US" dirty="0"/>
              <a:t>Bob Gibson</a:t>
            </a:r>
          </a:p>
          <a:p>
            <a:pPr>
              <a:buFont typeface="Calibri" panose="020F0502020204030204" pitchFamily="34" charset="0"/>
              <a:buChar char="–"/>
            </a:pPr>
            <a:r>
              <a:rPr lang="en-US" dirty="0"/>
              <a:t>Chelly Hegan	</a:t>
            </a:r>
          </a:p>
        </p:txBody>
      </p:sp>
      <p:sp>
        <p:nvSpPr>
          <p:cNvPr id="5" name="Content Placeholder 4"/>
          <p:cNvSpPr>
            <a:spLocks noGrp="1"/>
          </p:cNvSpPr>
          <p:nvPr>
            <p:ph sz="half" idx="2"/>
          </p:nvPr>
        </p:nvSpPr>
        <p:spPr>
          <a:xfrm>
            <a:off x="3771899" y="2378303"/>
            <a:ext cx="2505635" cy="2522257"/>
          </a:xfrm>
        </p:spPr>
        <p:txBody>
          <a:bodyPr>
            <a:normAutofit/>
          </a:bodyPr>
          <a:lstStyle/>
          <a:p>
            <a:pPr marL="0" indent="0">
              <a:buNone/>
            </a:pPr>
            <a:endParaRPr lang="en-US" dirty="0"/>
          </a:p>
          <a:p>
            <a:pPr>
              <a:buFont typeface="Calibri" panose="020F0502020204030204" pitchFamily="34" charset="0"/>
              <a:buChar char="–"/>
            </a:pPr>
            <a:r>
              <a:rPr lang="en-US" dirty="0"/>
              <a:t>Jack Mabb</a:t>
            </a:r>
          </a:p>
          <a:p>
            <a:pPr>
              <a:buFont typeface="Calibri" panose="020F0502020204030204" pitchFamily="34" charset="0"/>
              <a:buChar char="–"/>
            </a:pPr>
            <a:r>
              <a:rPr lang="en-US" dirty="0"/>
              <a:t>Scott Thomas</a:t>
            </a:r>
          </a:p>
          <a:p>
            <a:pPr>
              <a:buFont typeface="Calibri" panose="020F0502020204030204" pitchFamily="34" charset="0"/>
              <a:buChar char="–"/>
            </a:pPr>
            <a:r>
              <a:rPr lang="en-US" dirty="0"/>
              <a:t>Linda Tripp</a:t>
            </a:r>
          </a:p>
          <a:p>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5681829"/>
            <a:ext cx="5678424" cy="944880"/>
          </a:xfrm>
          <a:prstGeom prst="rect">
            <a:avLst/>
          </a:prstGeom>
        </p:spPr>
      </p:pic>
      <p:sp>
        <p:nvSpPr>
          <p:cNvPr id="6" name="TextBox 5"/>
          <p:cNvSpPr txBox="1"/>
          <p:nvPr/>
        </p:nvSpPr>
        <p:spPr>
          <a:xfrm>
            <a:off x="1046628" y="1690689"/>
            <a:ext cx="10416989" cy="927006"/>
          </a:xfrm>
          <a:prstGeom prst="rect">
            <a:avLst/>
          </a:prstGeom>
          <a:noFill/>
        </p:spPr>
        <p:txBody>
          <a:bodyPr wrap="square" rtlCol="0">
            <a:noAutofit/>
          </a:bodyPr>
          <a:lstStyle/>
          <a:p>
            <a:r>
              <a:rPr lang="en-US" sz="2800" dirty="0"/>
              <a:t>Board Members:					With support from Staff: 								</a:t>
            </a:r>
          </a:p>
          <a:p>
            <a:pPr>
              <a:spcBef>
                <a:spcPts val="1200"/>
              </a:spcBef>
            </a:pPr>
            <a:r>
              <a:rPr lang="en-US" sz="2800" dirty="0"/>
              <a:t>							--Claire Parde</a:t>
            </a:r>
          </a:p>
          <a:p>
            <a:pPr>
              <a:spcBef>
                <a:spcPts val="1200"/>
              </a:spcBef>
            </a:pPr>
            <a:r>
              <a:rPr lang="en-US" sz="2800" dirty="0"/>
              <a:t>							--Ashling Kelly</a:t>
            </a:r>
          </a:p>
        </p:txBody>
      </p:sp>
    </p:spTree>
    <p:extLst>
      <p:ext uri="{BB962C8B-B14F-4D97-AF65-F5344CB8AC3E}">
        <p14:creationId xmlns:p14="http://schemas.microsoft.com/office/powerpoint/2010/main" val="4035734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8084"/>
            <a:ext cx="10515600" cy="1325563"/>
          </a:xfrm>
        </p:spPr>
        <p:txBody>
          <a:bodyPr/>
          <a:lstStyle/>
          <a:p>
            <a:r>
              <a:rPr lang="en-US" b="1" dirty="0"/>
              <a:t>Strategic Planning Committee Meetings </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838200" y="5636253"/>
            <a:ext cx="5677593" cy="943495"/>
          </a:xfrm>
          <a:prstGeom prst="rect">
            <a:avLst/>
          </a:prstGeom>
        </p:spPr>
      </p:pic>
      <p:sp>
        <p:nvSpPr>
          <p:cNvPr id="5" name="TextBox 4"/>
          <p:cNvSpPr txBox="1"/>
          <p:nvPr/>
        </p:nvSpPr>
        <p:spPr>
          <a:xfrm>
            <a:off x="838200" y="1613647"/>
            <a:ext cx="10439400" cy="4093428"/>
          </a:xfrm>
          <a:prstGeom prst="rect">
            <a:avLst/>
          </a:prstGeom>
          <a:noFill/>
        </p:spPr>
        <p:txBody>
          <a:bodyPr wrap="square" rtlCol="0">
            <a:spAutoFit/>
          </a:bodyPr>
          <a:lstStyle/>
          <a:p>
            <a:r>
              <a:rPr lang="en-US" sz="3600" dirty="0"/>
              <a:t>WORKING HARD – 9 MONTHS; 20 HOURS…</a:t>
            </a:r>
          </a:p>
          <a:p>
            <a:pPr>
              <a:spcBef>
                <a:spcPts val="1200"/>
              </a:spcBef>
            </a:pPr>
            <a:r>
              <a:rPr lang="en-US" sz="2800" dirty="0" smtClean="0"/>
              <a:t>The </a:t>
            </a:r>
            <a:r>
              <a:rPr lang="en-US" sz="2800" dirty="0"/>
              <a:t>Strategic Planning Committee had a total of eleven (11) meetings, starting in late August 2018 through May 2019. By design, the Committee only met when it had participation of at least five (5) members of the seven (7) person Committee. </a:t>
            </a:r>
          </a:p>
          <a:p>
            <a:endParaRPr lang="en-US" sz="2800" dirty="0"/>
          </a:p>
          <a:p>
            <a:r>
              <a:rPr lang="en-US" sz="2800" dirty="0"/>
              <a:t>Each meeting was 1.5 to 2 hours in length, so the plan represents roughly 20 hours of planning time. </a:t>
            </a:r>
          </a:p>
          <a:p>
            <a:endParaRPr lang="en-US" dirty="0"/>
          </a:p>
        </p:txBody>
      </p:sp>
    </p:spTree>
    <p:extLst>
      <p:ext uri="{BB962C8B-B14F-4D97-AF65-F5344CB8AC3E}">
        <p14:creationId xmlns:p14="http://schemas.microsoft.com/office/powerpoint/2010/main" val="2992201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1647" y="180459"/>
            <a:ext cx="10515600" cy="1325563"/>
          </a:xfrm>
        </p:spPr>
        <p:txBody>
          <a:bodyPr/>
          <a:lstStyle/>
          <a:p>
            <a:r>
              <a:rPr lang="en-US" b="1" dirty="0"/>
              <a:t>Strategic Planning Process</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851647" y="5683624"/>
            <a:ext cx="5677593" cy="943495"/>
          </a:xfrm>
          <a:prstGeom prst="rect">
            <a:avLst/>
          </a:prstGeom>
        </p:spPr>
      </p:pic>
      <p:sp>
        <p:nvSpPr>
          <p:cNvPr id="5" name="TextBox 4"/>
          <p:cNvSpPr txBox="1"/>
          <p:nvPr/>
        </p:nvSpPr>
        <p:spPr>
          <a:xfrm>
            <a:off x="851647" y="1506022"/>
            <a:ext cx="10502153" cy="4177602"/>
          </a:xfrm>
          <a:prstGeom prst="rect">
            <a:avLst/>
          </a:prstGeom>
          <a:noFill/>
        </p:spPr>
        <p:txBody>
          <a:bodyPr wrap="square" rtlCol="0">
            <a:noAutofit/>
          </a:bodyPr>
          <a:lstStyle/>
          <a:p>
            <a:pPr>
              <a:lnSpc>
                <a:spcPct val="119000"/>
              </a:lnSpc>
            </a:pPr>
            <a:r>
              <a:rPr lang="en-US" sz="4000" dirty="0"/>
              <a:t>SWOT or TOWS!</a:t>
            </a:r>
          </a:p>
          <a:p>
            <a:pPr>
              <a:lnSpc>
                <a:spcPct val="119000"/>
              </a:lnSpc>
              <a:spcBef>
                <a:spcPts val="1200"/>
              </a:spcBef>
            </a:pPr>
            <a:r>
              <a:rPr lang="en-US" sz="2800" dirty="0" smtClean="0"/>
              <a:t>The </a:t>
            </a:r>
            <a:r>
              <a:rPr lang="en-US" sz="2800" dirty="0"/>
              <a:t>group’s work began with a variation on the traditional SWOT Analysis, called a TOWS, in which we generated Threats, Opportunities, Weaknesses, and Strengths, in that order. This process extended over several weeks, concluding in December 2018.</a:t>
            </a:r>
          </a:p>
          <a:p>
            <a:pPr>
              <a:lnSpc>
                <a:spcPct val="119000"/>
              </a:lnSpc>
            </a:pPr>
            <a:endParaRPr lang="en-US" sz="2800" dirty="0"/>
          </a:p>
          <a:p>
            <a:endParaRPr lang="en-US" dirty="0"/>
          </a:p>
        </p:txBody>
      </p:sp>
    </p:spTree>
    <p:extLst>
      <p:ext uri="{BB962C8B-B14F-4D97-AF65-F5344CB8AC3E}">
        <p14:creationId xmlns:p14="http://schemas.microsoft.com/office/powerpoint/2010/main" val="3887575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Strategic Planning Process (cont’d)</a:t>
            </a:r>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941293" y="5609358"/>
            <a:ext cx="5677593" cy="943495"/>
          </a:xfrm>
          <a:prstGeom prst="rect">
            <a:avLst/>
          </a:prstGeom>
        </p:spPr>
      </p:pic>
      <p:sp>
        <p:nvSpPr>
          <p:cNvPr id="5" name="Rectangle 4"/>
          <p:cNvSpPr/>
          <p:nvPr/>
        </p:nvSpPr>
        <p:spPr>
          <a:xfrm>
            <a:off x="1092689" y="1690687"/>
            <a:ext cx="10421471" cy="3918671"/>
          </a:xfrm>
          <a:prstGeom prst="rect">
            <a:avLst/>
          </a:prstGeom>
        </p:spPr>
        <p:txBody>
          <a:bodyPr wrap="square">
            <a:noAutofit/>
          </a:bodyPr>
          <a:lstStyle/>
          <a:p>
            <a:pPr>
              <a:lnSpc>
                <a:spcPct val="119000"/>
              </a:lnSpc>
            </a:pPr>
            <a:r>
              <a:rPr lang="en-US" sz="3600" dirty="0"/>
              <a:t>ACTION SWOT!</a:t>
            </a:r>
          </a:p>
          <a:p>
            <a:pPr>
              <a:lnSpc>
                <a:spcPct val="119000"/>
              </a:lnSpc>
              <a:spcBef>
                <a:spcPts val="1200"/>
              </a:spcBef>
            </a:pPr>
            <a:r>
              <a:rPr lang="en-US" sz="2800" dirty="0"/>
              <a:t>Next, the group conducted an Action SWOT, which examined ways to…</a:t>
            </a:r>
          </a:p>
          <a:p>
            <a:pPr marL="1371600" lvl="2" indent="-457200">
              <a:lnSpc>
                <a:spcPct val="119000"/>
              </a:lnSpc>
              <a:buFont typeface="Calibri" panose="020F0502020204030204" pitchFamily="34" charset="0"/>
              <a:buChar char="…"/>
            </a:pPr>
            <a:r>
              <a:rPr lang="en-US" sz="2800" dirty="0"/>
              <a:t>preserve and protect strengths</a:t>
            </a:r>
          </a:p>
          <a:p>
            <a:pPr marL="1371600" lvl="2" indent="-457200">
              <a:lnSpc>
                <a:spcPct val="119000"/>
              </a:lnSpc>
              <a:buFont typeface="Calibri" panose="020F0502020204030204" pitchFamily="34" charset="0"/>
              <a:buChar char="…"/>
            </a:pPr>
            <a:r>
              <a:rPr lang="en-US" sz="2800" dirty="0"/>
              <a:t>mitigate or overcome weaknesses</a:t>
            </a:r>
          </a:p>
          <a:p>
            <a:pPr marL="1371600" lvl="2" indent="-457200">
              <a:lnSpc>
                <a:spcPct val="119000"/>
              </a:lnSpc>
              <a:buFont typeface="Calibri" panose="020F0502020204030204" pitchFamily="34" charset="0"/>
              <a:buChar char="…"/>
            </a:pPr>
            <a:r>
              <a:rPr lang="en-US" sz="2800" dirty="0"/>
              <a:t>capitalize on opportunities, and </a:t>
            </a:r>
          </a:p>
          <a:p>
            <a:pPr marL="1371600" lvl="2" indent="-457200">
              <a:lnSpc>
                <a:spcPct val="119000"/>
              </a:lnSpc>
              <a:buFont typeface="Calibri" panose="020F0502020204030204" pitchFamily="34" charset="0"/>
              <a:buChar char="…"/>
            </a:pPr>
            <a:r>
              <a:rPr lang="en-US" sz="2800" dirty="0"/>
              <a:t>prevent and isolate threats. </a:t>
            </a:r>
          </a:p>
        </p:txBody>
      </p:sp>
    </p:spTree>
    <p:extLst>
      <p:ext uri="{BB962C8B-B14F-4D97-AF65-F5344CB8AC3E}">
        <p14:creationId xmlns:p14="http://schemas.microsoft.com/office/powerpoint/2010/main" val="857729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8746"/>
            <a:ext cx="10515600" cy="1325563"/>
          </a:xfrm>
        </p:spPr>
        <p:txBody>
          <a:bodyPr/>
          <a:lstStyle/>
          <a:p>
            <a:r>
              <a:rPr lang="en-US" b="1" dirty="0"/>
              <a:t>Strategic Planning Process (cont’d)</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838200" y="5601694"/>
            <a:ext cx="5677593" cy="943495"/>
          </a:xfrm>
          <a:prstGeom prst="rect">
            <a:avLst/>
          </a:prstGeom>
        </p:spPr>
      </p:pic>
      <p:sp>
        <p:nvSpPr>
          <p:cNvPr id="6" name="TextBox 5"/>
          <p:cNvSpPr txBox="1"/>
          <p:nvPr/>
        </p:nvSpPr>
        <p:spPr>
          <a:xfrm>
            <a:off x="838200" y="1743055"/>
            <a:ext cx="9856694" cy="3565352"/>
          </a:xfrm>
          <a:prstGeom prst="rect">
            <a:avLst/>
          </a:prstGeom>
          <a:noFill/>
        </p:spPr>
        <p:txBody>
          <a:bodyPr wrap="square" rtlCol="0">
            <a:noAutofit/>
          </a:bodyPr>
          <a:lstStyle/>
          <a:p>
            <a:pPr>
              <a:lnSpc>
                <a:spcPct val="119000"/>
              </a:lnSpc>
            </a:pPr>
            <a:r>
              <a:rPr lang="en-US" sz="3600" dirty="0"/>
              <a:t>THEMES/CATEGORIES!</a:t>
            </a:r>
          </a:p>
          <a:p>
            <a:pPr>
              <a:lnSpc>
                <a:spcPct val="119000"/>
              </a:lnSpc>
              <a:spcBef>
                <a:spcPts val="1200"/>
              </a:spcBef>
            </a:pPr>
            <a:r>
              <a:rPr lang="en-US" sz="2800" dirty="0" smtClean="0"/>
              <a:t>Following </a:t>
            </a:r>
            <a:r>
              <a:rPr lang="en-US" sz="2800" dirty="0"/>
              <a:t>the Action SWOT, which concluded in March, the Committee prioritized the actions that were identified, and then grouped them into broad categories, or themes.  These themes ultimately became our four GOALS.  </a:t>
            </a:r>
            <a:endParaRPr lang="en-US" dirty="0"/>
          </a:p>
          <a:p>
            <a:pPr>
              <a:lnSpc>
                <a:spcPct val="119000"/>
              </a:lnSpc>
            </a:pPr>
            <a:endParaRPr lang="en-US" dirty="0"/>
          </a:p>
        </p:txBody>
      </p:sp>
    </p:spTree>
    <p:extLst>
      <p:ext uri="{BB962C8B-B14F-4D97-AF65-F5344CB8AC3E}">
        <p14:creationId xmlns:p14="http://schemas.microsoft.com/office/powerpoint/2010/main" val="2967864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Strategic Goals, 2019-2013</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838200" y="5695016"/>
            <a:ext cx="5677593" cy="943495"/>
          </a:xfrm>
          <a:prstGeom prst="rect">
            <a:avLst/>
          </a:prstGeom>
        </p:spPr>
      </p:pic>
      <p:sp>
        <p:nvSpPr>
          <p:cNvPr id="5" name="Rectangle 4"/>
          <p:cNvSpPr/>
          <p:nvPr/>
        </p:nvSpPr>
        <p:spPr>
          <a:xfrm>
            <a:off x="959223" y="1613648"/>
            <a:ext cx="9995647" cy="2743199"/>
          </a:xfrm>
          <a:prstGeom prst="rect">
            <a:avLst/>
          </a:prstGeom>
        </p:spPr>
        <p:txBody>
          <a:bodyPr wrap="square">
            <a:noAutofit/>
          </a:bodyPr>
          <a:lstStyle/>
          <a:p>
            <a:pPr marL="342900" indent="-342900">
              <a:spcBef>
                <a:spcPts val="600"/>
              </a:spcBef>
              <a:spcAft>
                <a:spcPts val="600"/>
              </a:spcAft>
              <a:buFont typeface="+mj-lt"/>
              <a:buAutoNum type="arabicPeriod"/>
            </a:pPr>
            <a:r>
              <a:rPr lang="en-US" sz="2800" dirty="0"/>
              <a:t>Anchor Our Value</a:t>
            </a:r>
          </a:p>
          <a:p>
            <a:pPr marL="342900" indent="-342900">
              <a:spcBef>
                <a:spcPts val="600"/>
              </a:spcBef>
              <a:spcAft>
                <a:spcPts val="600"/>
              </a:spcAft>
              <a:buFont typeface="+mj-lt"/>
              <a:buAutoNum type="arabicPeriod"/>
            </a:pPr>
            <a:r>
              <a:rPr lang="en-US" sz="2800" dirty="0"/>
              <a:t>Tell Our Story</a:t>
            </a:r>
          </a:p>
          <a:p>
            <a:pPr marL="342900" indent="-342900">
              <a:spcBef>
                <a:spcPts val="600"/>
              </a:spcBef>
              <a:spcAft>
                <a:spcPts val="600"/>
              </a:spcAft>
              <a:buFont typeface="+mj-lt"/>
              <a:buAutoNum type="arabicPeriod"/>
            </a:pPr>
            <a:r>
              <a:rPr lang="en-US" sz="2800" dirty="0"/>
              <a:t>Diversify Our Revenue</a:t>
            </a:r>
          </a:p>
          <a:p>
            <a:pPr marL="342900" indent="-342900">
              <a:spcBef>
                <a:spcPts val="600"/>
              </a:spcBef>
              <a:spcAft>
                <a:spcPts val="600"/>
              </a:spcAft>
              <a:buFont typeface="+mj-lt"/>
              <a:buAutoNum type="arabicPeriod"/>
            </a:pPr>
            <a:r>
              <a:rPr lang="en-US" sz="2800" dirty="0"/>
              <a:t>Develop and Strengthen Our Workforce</a:t>
            </a:r>
          </a:p>
        </p:txBody>
      </p:sp>
    </p:spTree>
    <p:extLst>
      <p:ext uri="{BB962C8B-B14F-4D97-AF65-F5344CB8AC3E}">
        <p14:creationId xmlns:p14="http://schemas.microsoft.com/office/powerpoint/2010/main" val="3138634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2078" y="448235"/>
            <a:ext cx="10515600" cy="1325563"/>
          </a:xfrm>
        </p:spPr>
        <p:txBody>
          <a:bodyPr/>
          <a:lstStyle/>
          <a:p>
            <a:r>
              <a:rPr lang="en-US" b="1" dirty="0"/>
              <a:t>Anchor Our Value</a:t>
            </a:r>
            <a:br>
              <a:rPr lang="en-US" b="1" dirty="0"/>
            </a:br>
            <a:endParaRPr lang="en-US" b="1"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862078" y="5789220"/>
            <a:ext cx="5350463" cy="889133"/>
          </a:xfrm>
          <a:prstGeom prst="rect">
            <a:avLst/>
          </a:prstGeom>
        </p:spPr>
      </p:pic>
      <p:sp>
        <p:nvSpPr>
          <p:cNvPr id="5" name="TextBox 4"/>
          <p:cNvSpPr txBox="1"/>
          <p:nvPr/>
        </p:nvSpPr>
        <p:spPr>
          <a:xfrm>
            <a:off x="862078" y="1254451"/>
            <a:ext cx="10910047" cy="4493538"/>
          </a:xfrm>
          <a:prstGeom prst="rect">
            <a:avLst/>
          </a:prstGeom>
          <a:noFill/>
        </p:spPr>
        <p:txBody>
          <a:bodyPr wrap="square" rtlCol="0">
            <a:spAutoFit/>
          </a:bodyPr>
          <a:lstStyle/>
          <a:p>
            <a:r>
              <a:rPr lang="en-US" sz="2800" dirty="0"/>
              <a:t>This goal recognizes that as a Rural Health Network, the Healthcare Consortium is our community’s leading voice and advocate for rural people and places. </a:t>
            </a:r>
            <a:r>
              <a:rPr lang="en-US" sz="2800" b="1" dirty="0"/>
              <a:t>We want to preserve and enhance this role.</a:t>
            </a:r>
          </a:p>
          <a:p>
            <a:endParaRPr lang="en-US" sz="2000" dirty="0"/>
          </a:p>
          <a:p>
            <a:r>
              <a:rPr lang="en-US" sz="2800" dirty="0"/>
              <a:t>This goal also recognizes that we have become experts in rural program delivery.  </a:t>
            </a:r>
            <a:r>
              <a:rPr lang="en-US" sz="2800" b="1" dirty="0"/>
              <a:t>We want to leverage this expertise</a:t>
            </a:r>
            <a:r>
              <a:rPr lang="en-US" sz="2800" dirty="0"/>
              <a:t>. </a:t>
            </a:r>
          </a:p>
          <a:p>
            <a:endParaRPr lang="en-US" sz="2000" dirty="0"/>
          </a:p>
          <a:p>
            <a:r>
              <a:rPr lang="en-US" sz="2800" dirty="0"/>
              <a:t>Finally, this goal recognizes the value we add, real and potential, to our network members and others.  </a:t>
            </a:r>
            <a:r>
              <a:rPr lang="en-US" sz="2800" b="1" dirty="0"/>
              <a:t>We want to support the health and human service sectors and its leaders in our community</a:t>
            </a:r>
            <a:r>
              <a:rPr lang="en-US" sz="2800" dirty="0"/>
              <a:t>.  </a:t>
            </a:r>
          </a:p>
          <a:p>
            <a:endParaRPr lang="en-US" dirty="0"/>
          </a:p>
        </p:txBody>
      </p:sp>
    </p:spTree>
    <p:extLst>
      <p:ext uri="{BB962C8B-B14F-4D97-AF65-F5344CB8AC3E}">
        <p14:creationId xmlns:p14="http://schemas.microsoft.com/office/powerpoint/2010/main" val="2610627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2306" y="5654936"/>
            <a:ext cx="5678424" cy="944880"/>
          </a:xfrm>
          <a:prstGeom prst="rect">
            <a:avLst/>
          </a:prstGeom>
        </p:spPr>
      </p:pic>
      <p:sp>
        <p:nvSpPr>
          <p:cNvPr id="3" name="TextBox 2"/>
          <p:cNvSpPr txBox="1"/>
          <p:nvPr/>
        </p:nvSpPr>
        <p:spPr>
          <a:xfrm>
            <a:off x="996966" y="519953"/>
            <a:ext cx="10121152" cy="1046440"/>
          </a:xfrm>
          <a:prstGeom prst="rect">
            <a:avLst/>
          </a:prstGeom>
          <a:noFill/>
        </p:spPr>
        <p:txBody>
          <a:bodyPr wrap="square" rtlCol="0">
            <a:spAutoFit/>
          </a:bodyPr>
          <a:lstStyle/>
          <a:p>
            <a:r>
              <a:rPr lang="en-US" sz="4400" b="1" dirty="0">
                <a:latin typeface="+mj-lt"/>
              </a:rPr>
              <a:t>Tell Our Story</a:t>
            </a:r>
          </a:p>
          <a:p>
            <a:endParaRPr lang="en-US" dirty="0"/>
          </a:p>
        </p:txBody>
      </p:sp>
      <p:sp>
        <p:nvSpPr>
          <p:cNvPr id="5" name="TextBox 4"/>
          <p:cNvSpPr txBox="1"/>
          <p:nvPr/>
        </p:nvSpPr>
        <p:spPr>
          <a:xfrm>
            <a:off x="996966" y="1566393"/>
            <a:ext cx="9735670" cy="4177553"/>
          </a:xfrm>
          <a:prstGeom prst="rect">
            <a:avLst/>
          </a:prstGeom>
          <a:noFill/>
        </p:spPr>
        <p:txBody>
          <a:bodyPr wrap="square" rtlCol="0">
            <a:noAutofit/>
          </a:bodyPr>
          <a:lstStyle/>
          <a:p>
            <a:pPr>
              <a:lnSpc>
                <a:spcPct val="119000"/>
              </a:lnSpc>
            </a:pPr>
            <a:r>
              <a:rPr lang="en-US" sz="2800" dirty="0"/>
              <a:t>This goal recognizes that the value the Consortium adds to the community is important and worthy of support. </a:t>
            </a:r>
            <a:r>
              <a:rPr lang="en-US" sz="2800" b="1" dirty="0"/>
              <a:t>We want to focus on growing awareness of the work we do </a:t>
            </a:r>
            <a:r>
              <a:rPr lang="en-US" sz="2800" dirty="0"/>
              <a:t>in order to extend our reach, grow our impact, and generate more support for our work. </a:t>
            </a:r>
          </a:p>
          <a:p>
            <a:endParaRPr lang="en-US" sz="2800" b="1" dirty="0"/>
          </a:p>
          <a:p>
            <a:r>
              <a:rPr lang="en-US" sz="2800" dirty="0"/>
              <a:t>  </a:t>
            </a:r>
          </a:p>
        </p:txBody>
      </p:sp>
    </p:spTree>
    <p:extLst>
      <p:ext uri="{BB962C8B-B14F-4D97-AF65-F5344CB8AC3E}">
        <p14:creationId xmlns:p14="http://schemas.microsoft.com/office/powerpoint/2010/main" val="25322668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1716</TotalTime>
  <Words>990</Words>
  <Application>Microsoft Office PowerPoint</Application>
  <PresentationFormat>Widescreen</PresentationFormat>
  <Paragraphs>146</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Report on the Strategic Plan 2019-2023 to the  Board of Directors</vt:lpstr>
      <vt:lpstr>Strategic Planning Committee Members</vt:lpstr>
      <vt:lpstr>Strategic Planning Committee Meetings </vt:lpstr>
      <vt:lpstr>Strategic Planning Process</vt:lpstr>
      <vt:lpstr>Strategic Planning Process (cont’d)</vt:lpstr>
      <vt:lpstr>Strategic Planning Process (cont’d)</vt:lpstr>
      <vt:lpstr>Strategic Goals, 2019-2013</vt:lpstr>
      <vt:lpstr>Anchor Our Value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Claire Parde</dc:creator>
  <cp:lastModifiedBy>Claire Parde</cp:lastModifiedBy>
  <cp:revision>111</cp:revision>
  <cp:lastPrinted>2019-06-03T20:42:10Z</cp:lastPrinted>
  <dcterms:created xsi:type="dcterms:W3CDTF">2019-01-22T19:27:08Z</dcterms:created>
  <dcterms:modified xsi:type="dcterms:W3CDTF">2019-06-05T16:09:52Z</dcterms:modified>
</cp:coreProperties>
</file>