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9F79C5"/>
    <a:srgbClr val="F1A069"/>
    <a:srgbClr val="A50021"/>
    <a:srgbClr val="F4B183"/>
    <a:srgbClr val="FBE5D6"/>
    <a:srgbClr val="E0A4AD"/>
    <a:srgbClr val="A9D18E"/>
    <a:srgbClr val="ED7E33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6469" autoAdjust="0"/>
  </p:normalViewPr>
  <p:slideViewPr>
    <p:cSldViewPr snapToGrid="0">
      <p:cViewPr varScale="1">
        <p:scale>
          <a:sx n="63" d="100"/>
          <a:sy n="63" d="100"/>
        </p:scale>
        <p:origin x="4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77462-8CAB-433D-93AC-954CFD9D5D71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8A55-6A08-4E49-809A-02F57BE43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10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77462-8CAB-433D-93AC-954CFD9D5D71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8A55-6A08-4E49-809A-02F57BE43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220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77462-8CAB-433D-93AC-954CFD9D5D71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8A55-6A08-4E49-809A-02F57BE43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508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77462-8CAB-433D-93AC-954CFD9D5D71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8A55-6A08-4E49-809A-02F57BE43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860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77462-8CAB-433D-93AC-954CFD9D5D71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8A55-6A08-4E49-809A-02F57BE43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921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77462-8CAB-433D-93AC-954CFD9D5D71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8A55-6A08-4E49-809A-02F57BE43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819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77462-8CAB-433D-93AC-954CFD9D5D71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8A55-6A08-4E49-809A-02F57BE43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814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77462-8CAB-433D-93AC-954CFD9D5D71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8A55-6A08-4E49-809A-02F57BE43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910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77462-8CAB-433D-93AC-954CFD9D5D71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8A55-6A08-4E49-809A-02F57BE43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847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77462-8CAB-433D-93AC-954CFD9D5D71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8A55-6A08-4E49-809A-02F57BE43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854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77462-8CAB-433D-93AC-954CFD9D5D71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8A55-6A08-4E49-809A-02F57BE43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138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77462-8CAB-433D-93AC-954CFD9D5D71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F8A55-6A08-4E49-809A-02F57BE43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985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255333"/>
              </p:ext>
            </p:extLst>
          </p:nvPr>
        </p:nvGraphicFramePr>
        <p:xfrm>
          <a:off x="976970" y="625828"/>
          <a:ext cx="10527934" cy="6078610"/>
        </p:xfrm>
        <a:graphic>
          <a:graphicData uri="http://schemas.openxmlformats.org/drawingml/2006/table">
            <a:tbl>
              <a:tblPr firstRow="1" firstCol="1" bandRow="1"/>
              <a:tblGrid>
                <a:gridCol w="2477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20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36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48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19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32" marR="475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32" marR="475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32" marR="475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32" marR="475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663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32" marR="4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32" marR="4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32" marR="4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32" marR="4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20444" y="444620"/>
            <a:ext cx="504825" cy="3644494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STRATEGIES</a:t>
            </a: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GOALS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068888" y="1825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4453128" y="-130878"/>
            <a:ext cx="3712109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HEALTHCARE CONSORTIUM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2025-2027 STRATEGIC PLAN 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5068888" y="22828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Text Box 5"/>
          <p:cNvSpPr txBox="1">
            <a:spLocks noChangeArrowheads="1"/>
          </p:cNvSpPr>
          <p:nvPr/>
        </p:nvSpPr>
        <p:spPr bwMode="auto">
          <a:xfrm>
            <a:off x="305158" y="4694181"/>
            <a:ext cx="396761" cy="2050751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KEYS TO SUCCES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256804" y="4196784"/>
            <a:ext cx="2578606" cy="665528"/>
          </a:xfrm>
          <a:prstGeom prst="rect">
            <a:avLst/>
          </a:prstGeom>
          <a:solidFill>
            <a:srgbClr val="CCCCFF"/>
          </a:solidFill>
          <a:ln w="38100">
            <a:solidFill>
              <a:schemeClr val="bg1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Explore opportunities to grow our Medicaid reimbursable service delivery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260814" y="1454587"/>
            <a:ext cx="2578606" cy="601258"/>
          </a:xfrm>
          <a:prstGeom prst="rect">
            <a:avLst/>
          </a:prstGeom>
          <a:solidFill>
            <a:srgbClr val="CCCCFF"/>
          </a:solidFill>
          <a:ln w="38100">
            <a:solidFill>
              <a:schemeClr val="bg1"/>
            </a:solidFill>
          </a:ln>
        </p:spPr>
        <p:txBody>
          <a:bodyPr wrap="square" rtlCol="0" anchor="ctr">
            <a:noAutofit/>
          </a:bodyPr>
          <a:lstStyle/>
          <a:p>
            <a:pPr>
              <a:spcBef>
                <a:spcPts val="600"/>
              </a:spcBef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Deepen relationships with existing supporters by engaging with them in new and meaningful ways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253307" y="2860305"/>
            <a:ext cx="2582546" cy="538784"/>
          </a:xfrm>
          <a:prstGeom prst="rect">
            <a:avLst/>
          </a:prstGeom>
          <a:solidFill>
            <a:srgbClr val="CCCCFF"/>
          </a:solidFill>
          <a:ln w="38100">
            <a:solidFill>
              <a:schemeClr val="bg1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Actively seek new grants and other funding opportunities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248024" y="659267"/>
            <a:ext cx="2570917" cy="728469"/>
          </a:xfrm>
          <a:prstGeom prst="rect">
            <a:avLst/>
          </a:prstGeom>
          <a:solidFill>
            <a:srgbClr val="9F79C5"/>
          </a:solidFill>
          <a:ln w="38100">
            <a:solidFill>
              <a:schemeClr val="bg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Grow Our Support</a:t>
            </a: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8315738" y="457199"/>
            <a:ext cx="425292" cy="377594"/>
          </a:xfrm>
          <a:prstGeom prst="rect">
            <a:avLst/>
          </a:prstGeom>
          <a:solidFill>
            <a:srgbClr val="1F4D78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259475" y="3403764"/>
            <a:ext cx="2578608" cy="827590"/>
          </a:xfrm>
          <a:prstGeom prst="rect">
            <a:avLst/>
          </a:prstGeom>
          <a:solidFill>
            <a:srgbClr val="9F79C5"/>
          </a:solidFill>
          <a:ln w="38100">
            <a:solidFill>
              <a:schemeClr val="bg1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US" sz="125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Pursue the appropriate scale to ensure we can adequately support our general and administrative expenses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10645" y="666322"/>
            <a:ext cx="2406809" cy="72122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bg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Preserve and Enhance Our Core Functions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n-US" sz="16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18570" y="4441346"/>
            <a:ext cx="2403706" cy="4170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bg1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Provide technical assistance and support to network members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110025" y="385340"/>
            <a:ext cx="365760" cy="365760"/>
          </a:xfrm>
          <a:prstGeom prst="rect">
            <a:avLst/>
          </a:prstGeom>
          <a:solidFill>
            <a:srgbClr val="1F4E79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010645" y="5284350"/>
            <a:ext cx="10457677" cy="420624"/>
          </a:xfrm>
          <a:prstGeom prst="rect">
            <a:avLst/>
          </a:prstGeom>
          <a:solidFill>
            <a:srgbClr val="E0A4AD"/>
          </a:solidFill>
          <a:ln w="28575">
            <a:solidFill>
              <a:schemeClr val="bg1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Community    Leveraging our intimate knowledge of and relationship to the rural community we serve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010645" y="5704781"/>
            <a:ext cx="10457677" cy="524773"/>
          </a:xfrm>
          <a:prstGeom prst="rect">
            <a:avLst/>
          </a:prstGeom>
          <a:solidFill>
            <a:srgbClr val="A50021"/>
          </a:solidFill>
          <a:ln w="28575"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Culture   	   Protecting and enhancing our workplace culture to support staff recruitment and retention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11485" y="1454984"/>
            <a:ext cx="2646784" cy="6568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Emphasize our role helping our clients to get and stay healthy by dismantling their barriers to care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07874" y="3567276"/>
            <a:ext cx="2646784" cy="650040"/>
          </a:xfrm>
          <a:prstGeom prst="rect">
            <a:avLst/>
          </a:prstGeom>
          <a:solidFill>
            <a:srgbClr val="A9D18E"/>
          </a:solidFill>
          <a:ln w="38100"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sz="125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Continue to develop different ways to communicate about our work to varied audiences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11046" y="2095822"/>
            <a:ext cx="2651760" cy="656879"/>
          </a:xfrm>
          <a:prstGeom prst="rect">
            <a:avLst/>
          </a:prstGeom>
          <a:solidFill>
            <a:srgbClr val="A9D18E"/>
          </a:solidFill>
          <a:ln w="38100"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r>
              <a:rPr lang="en-US" sz="125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Carefully select issues around which we show leadership and promote that role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481670" y="658636"/>
            <a:ext cx="2673103" cy="7223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bg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Communicate Our Value</a:t>
            </a:r>
            <a:endParaRPr lang="en-US" sz="1400" b="1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553924" y="457061"/>
            <a:ext cx="322778" cy="365760"/>
          </a:xfrm>
          <a:prstGeom prst="rect">
            <a:avLst/>
          </a:prstGeom>
          <a:solidFill>
            <a:srgbClr val="1F4D78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514677" y="2748547"/>
            <a:ext cx="2651760" cy="8275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Ensure staff, clients, partners, and supporters know that we serve the residents of both Columbia and Greene Counties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505386" y="4212819"/>
            <a:ext cx="2651760" cy="6500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>
              <a:spcBef>
                <a:spcPts val="600"/>
              </a:spcBef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Increase investments in marketing and communications that speak to our value and impact</a:t>
            </a:r>
          </a:p>
          <a:p>
            <a:pPr>
              <a:spcBef>
                <a:spcPts val="600"/>
              </a:spcBef>
            </a:pPr>
            <a:endParaRPr lang="en-US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915692" y="1435711"/>
            <a:ext cx="2551176" cy="66011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>
              <a:spcBef>
                <a:spcPts val="600"/>
              </a:spcBef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Ensure the administrative team is sufficient to support both current operations and growth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8937811" y="666183"/>
            <a:ext cx="2532888" cy="718131"/>
          </a:xfrm>
          <a:prstGeom prst="rect">
            <a:avLst/>
          </a:prstGeom>
          <a:solidFill>
            <a:srgbClr val="F1A069"/>
          </a:solidFill>
          <a:ln w="38100"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Sustain Our Workforce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026204" y="457061"/>
            <a:ext cx="365760" cy="365760"/>
          </a:xfrm>
          <a:prstGeom prst="rect">
            <a:avLst/>
          </a:prstGeom>
          <a:solidFill>
            <a:srgbClr val="1F4D78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010645" y="4864630"/>
            <a:ext cx="10457678" cy="417082"/>
          </a:xfrm>
          <a:prstGeom prst="rect">
            <a:avLst/>
          </a:prstGeom>
          <a:solidFill>
            <a:srgbClr val="A50021"/>
          </a:solidFill>
          <a:ln w="28575"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>
              <a:spcAft>
                <a:spcPts val="600"/>
              </a:spcAft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Clients           Focusing on our clients and making their needs and experiences the main drivers of our work	   	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016422" y="2963750"/>
            <a:ext cx="2403706" cy="6270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bg1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Promote collaboration and systems thinking among the providers serving our community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001272" y="1454586"/>
            <a:ext cx="2403706" cy="7555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bg1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Lean into our core competency and value providing quality direct services to the residents of Columbia and Greene Counties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010645" y="6233728"/>
            <a:ext cx="10457677" cy="437189"/>
          </a:xfrm>
          <a:prstGeom prst="rect">
            <a:avLst/>
          </a:prstGeom>
          <a:solidFill>
            <a:srgbClr val="E0A4AD"/>
          </a:solidFill>
          <a:ln w="28575"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Capital           Accessing the financial resources necessary to advance our mission and achieve our strategic objectives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8924836" y="3912010"/>
            <a:ext cx="2551176" cy="928132"/>
          </a:xfrm>
          <a:prstGeom prst="rect">
            <a:avLst/>
          </a:prstGeom>
          <a:solidFill>
            <a:srgbClr val="F1A069"/>
          </a:solidFill>
          <a:ln w="38100">
            <a:solidFill>
              <a:schemeClr val="bg1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US" sz="125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Consider leadership succession when making decisions about programs, staffing, and scale</a:t>
            </a:r>
          </a:p>
        </p:txBody>
      </p:sp>
      <p:sp>
        <p:nvSpPr>
          <p:cNvPr id="16" name="Left Brace 15"/>
          <p:cNvSpPr/>
          <p:nvPr/>
        </p:nvSpPr>
        <p:spPr>
          <a:xfrm>
            <a:off x="725269" y="625828"/>
            <a:ext cx="251701" cy="75518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 Brace 20"/>
          <p:cNvSpPr/>
          <p:nvPr/>
        </p:nvSpPr>
        <p:spPr>
          <a:xfrm>
            <a:off x="741371" y="1454587"/>
            <a:ext cx="235599" cy="340734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eft Brace 23"/>
          <p:cNvSpPr/>
          <p:nvPr/>
        </p:nvSpPr>
        <p:spPr>
          <a:xfrm>
            <a:off x="784689" y="4860947"/>
            <a:ext cx="161740" cy="184251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1007511" y="2216303"/>
            <a:ext cx="2404872" cy="76026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bg1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US" sz="125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Anticipate and respond to opportunities to grow our portfolio of direct services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20075" y="3597025"/>
            <a:ext cx="2404872" cy="86012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bg1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US" sz="125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Take a lead role as a convener and facilitator of timely and responsive group assessment and planning processes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928667" y="2810536"/>
            <a:ext cx="2551176" cy="1102078"/>
          </a:xfrm>
          <a:prstGeom prst="rect">
            <a:avLst/>
          </a:prstGeom>
          <a:solidFill>
            <a:srgbClr val="FBE5D6"/>
          </a:solidFill>
          <a:ln w="38100">
            <a:solidFill>
              <a:schemeClr val="bg1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Focus on retaining staff by providing competitive compensation and cultivating a workplace culture that promotes satisfaction and joy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928667" y="2097592"/>
            <a:ext cx="2551176" cy="712945"/>
          </a:xfrm>
          <a:prstGeom prst="rect">
            <a:avLst/>
          </a:prstGeom>
          <a:solidFill>
            <a:srgbClr val="F1A069"/>
          </a:solidFill>
          <a:ln w="38100">
            <a:solidFill>
              <a:schemeClr val="bg1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US" sz="125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Maintain strong hiring practices, seeking a sense of purpose that is aligned with our mission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79CD02-BA1D-A463-F01D-C9584904FA0F}"/>
              </a:ext>
            </a:extLst>
          </p:cNvPr>
          <p:cNvSpPr txBox="1"/>
          <p:nvPr/>
        </p:nvSpPr>
        <p:spPr>
          <a:xfrm>
            <a:off x="6254664" y="2055846"/>
            <a:ext cx="2582546" cy="828758"/>
          </a:xfrm>
          <a:prstGeom prst="rect">
            <a:avLst/>
          </a:prstGeom>
          <a:solidFill>
            <a:srgbClr val="9F79C5"/>
          </a:solidFill>
          <a:ln w="38100">
            <a:solidFill>
              <a:schemeClr val="bg1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US" sz="125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Broaden the organization’s base of support by making connections with new foundations, businesses, and individuals</a:t>
            </a:r>
          </a:p>
        </p:txBody>
      </p:sp>
    </p:spTree>
    <p:extLst>
      <p:ext uri="{BB962C8B-B14F-4D97-AF65-F5344CB8AC3E}">
        <p14:creationId xmlns:p14="http://schemas.microsoft.com/office/powerpoint/2010/main" val="2771323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9031</TotalTime>
  <Words>379</Words>
  <Application>Microsoft Office PowerPoint</Application>
  <PresentationFormat>Widescreen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Parde</dc:creator>
  <cp:lastModifiedBy>Lisa Thomas</cp:lastModifiedBy>
  <cp:revision>118</cp:revision>
  <cp:lastPrinted>2019-01-28T20:55:23Z</cp:lastPrinted>
  <dcterms:created xsi:type="dcterms:W3CDTF">2019-01-22T19:27:08Z</dcterms:created>
  <dcterms:modified xsi:type="dcterms:W3CDTF">2025-02-28T15:42:49Z</dcterms:modified>
</cp:coreProperties>
</file>