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4089" r:id="rId2"/>
  </p:sldMasterIdLst>
  <p:notesMasterIdLst>
    <p:notesMasterId r:id="rId27"/>
  </p:notesMasterIdLst>
  <p:handoutMasterIdLst>
    <p:handoutMasterId r:id="rId28"/>
  </p:handoutMasterIdLst>
  <p:sldIdLst>
    <p:sldId id="271" r:id="rId3"/>
    <p:sldId id="323" r:id="rId4"/>
    <p:sldId id="324" r:id="rId5"/>
    <p:sldId id="325" r:id="rId6"/>
    <p:sldId id="274" r:id="rId7"/>
    <p:sldId id="351" r:id="rId8"/>
    <p:sldId id="304" r:id="rId9"/>
    <p:sldId id="326" r:id="rId10"/>
    <p:sldId id="278" r:id="rId11"/>
    <p:sldId id="256" r:id="rId12"/>
    <p:sldId id="266" r:id="rId13"/>
    <p:sldId id="350" r:id="rId14"/>
    <p:sldId id="329" r:id="rId15"/>
    <p:sldId id="330" r:id="rId16"/>
    <p:sldId id="331" r:id="rId17"/>
    <p:sldId id="258" r:id="rId18"/>
    <p:sldId id="327" r:id="rId19"/>
    <p:sldId id="328" r:id="rId20"/>
    <p:sldId id="352" r:id="rId21"/>
    <p:sldId id="348" r:id="rId22"/>
    <p:sldId id="284" r:id="rId23"/>
    <p:sldId id="319" r:id="rId24"/>
    <p:sldId id="312" r:id="rId25"/>
    <p:sldId id="313" r:id="rId26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00CC66"/>
    <a:srgbClr val="6699FF"/>
    <a:srgbClr val="EDA005"/>
    <a:srgbClr val="808080"/>
    <a:srgbClr val="1FB517"/>
    <a:srgbClr val="800000"/>
    <a:srgbClr val="FFFF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05" autoAdjust="0"/>
    <p:restoredTop sz="94723" autoAdjust="0"/>
  </p:normalViewPr>
  <p:slideViewPr>
    <p:cSldViewPr>
      <p:cViewPr varScale="1">
        <p:scale>
          <a:sx n="102" d="100"/>
          <a:sy n="102" d="100"/>
        </p:scale>
        <p:origin x="19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676" y="-102"/>
      </p:cViewPr>
      <p:guideLst>
        <p:guide orient="horz" pos="290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51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>
          <a:solidFill>
            <a:srgbClr val="006600"/>
          </a:solidFill>
        </a:ln>
      </c:spPr>
    </c:sideWall>
    <c:backWall>
      <c:thickness val="0"/>
      <c:spPr>
        <a:noFill/>
        <a:ln>
          <a:solidFill>
            <a:srgbClr val="006600"/>
          </a:solidFill>
        </a:ln>
      </c:spPr>
    </c:backWall>
    <c:plotArea>
      <c:layout>
        <c:manualLayout>
          <c:layoutTarget val="inner"/>
          <c:xMode val="edge"/>
          <c:yMode val="edge"/>
          <c:x val="9.3052109181142123E-2"/>
          <c:y val="2.1327014218009491E-2"/>
          <c:w val="0.89454094292803965"/>
          <c:h val="0.8009478672985932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3.3818416046618054E-2"/>
                  <c:y val="-5.7143898679331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22-458B-9042-0A452E90D305}"/>
                </c:ext>
              </c:extLst>
            </c:dLbl>
            <c:dLbl>
              <c:idx val="1"/>
              <c:layout>
                <c:manualLayout>
                  <c:x val="4.1355919959546288E-2"/>
                  <c:y val="-7.6737491146939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22-458B-9042-0A452E90D305}"/>
                </c:ext>
              </c:extLst>
            </c:dLbl>
            <c:dLbl>
              <c:idx val="2"/>
              <c:layout>
                <c:manualLayout>
                  <c:x val="3.9604974836860873E-2"/>
                  <c:y val="-5.9277590301212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22-458B-9042-0A452E90D305}"/>
                </c:ext>
              </c:extLst>
            </c:dLbl>
            <c:dLbl>
              <c:idx val="3"/>
              <c:layout>
                <c:manualLayout>
                  <c:x val="3.8116135712393751E-2"/>
                  <c:y val="-3.6964962712994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22-458B-9042-0A452E90D305}"/>
                </c:ext>
              </c:extLst>
            </c:dLbl>
            <c:dLbl>
              <c:idx val="4"/>
              <c:layout>
                <c:manualLayout>
                  <c:x val="3.2207011967540757E-2"/>
                  <c:y val="-2.7748198141898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22-458B-9042-0A452E90D305}"/>
                </c:ext>
              </c:extLst>
            </c:dLbl>
            <c:dLbl>
              <c:idx val="5"/>
              <c:layout>
                <c:manualLayout>
                  <c:x val="2.6358327915432703E-2"/>
                  <c:y val="-3.4526517518643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22-458B-9042-0A452E90D305}"/>
                </c:ext>
              </c:extLst>
            </c:dLbl>
            <c:dLbl>
              <c:idx val="6"/>
              <c:layout>
                <c:manualLayout>
                  <c:x val="1.993329962195094E-2"/>
                  <c:y val="-2.381598133566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D22-458B-9042-0A452E90D305}"/>
                </c:ext>
              </c:extLst>
            </c:dLbl>
            <c:dLbl>
              <c:idx val="7"/>
              <c:layout>
                <c:manualLayout>
                  <c:x val="1.6941896024464907E-2"/>
                  <c:y val="-1.6783561777000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22-458B-9042-0A452E90D305}"/>
                </c:ext>
              </c:extLst>
            </c:dLbl>
            <c:dLbl>
              <c:idx val="8"/>
              <c:layout>
                <c:manualLayout>
                  <c:x val="1.7903874401021234E-2"/>
                  <c:y val="-2.1501409546028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D22-458B-9042-0A452E90D305}"/>
                </c:ext>
              </c:extLst>
            </c:dLbl>
            <c:spPr>
              <a:noFill/>
              <a:ln w="25365">
                <a:noFill/>
              </a:ln>
            </c:spPr>
            <c:txPr>
              <a:bodyPr/>
              <a:lstStyle/>
              <a:p>
                <a:pPr>
                  <a:defRPr sz="1197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0.64</c:v>
                </c:pt>
                <c:pt idx="1">
                  <c:v>1.06</c:v>
                </c:pt>
                <c:pt idx="2">
                  <c:v>0.92</c:v>
                </c:pt>
                <c:pt idx="3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D22-458B-9042-0A452E90D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0279040"/>
        <c:axId val="100280576"/>
        <c:axId val="0"/>
      </c:bar3DChart>
      <c:catAx>
        <c:axId val="10027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682">
            <a:solidFill>
              <a:srgbClr val="006600"/>
            </a:solidFill>
            <a:prstDash val="solid"/>
          </a:ln>
        </c:spPr>
        <c:txPr>
          <a:bodyPr rot="1500000" vert="horz" anchor="b" anchorCtr="1"/>
          <a:lstStyle/>
          <a:p>
            <a:pPr>
              <a:defRPr sz="1600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0280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280576"/>
        <c:scaling>
          <c:orientation val="minMax"/>
          <c:min val="0"/>
        </c:scaling>
        <c:delete val="0"/>
        <c:axPos val="l"/>
        <c:majorGridlines>
          <c:spPr>
            <a:ln w="12682">
              <a:solidFill>
                <a:srgbClr val="006600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82">
            <a:solidFill>
              <a:srgbClr val="006600"/>
            </a:solidFill>
            <a:prstDash val="solid"/>
          </a:ln>
        </c:spPr>
        <c:txPr>
          <a:bodyPr rot="0" vert="horz"/>
          <a:lstStyle/>
          <a:p>
            <a:pPr>
              <a:defRPr sz="1797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0279040"/>
        <c:crosses val="autoZero"/>
        <c:crossBetween val="between"/>
        <c:majorUnit val="0.5"/>
        <c:minorUnit val="0.5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7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3"/>
      <c:hPercent val="50"/>
      <c:rotY val="34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4247239651270923E-2"/>
          <c:y val="3.3480824225330046E-2"/>
          <c:w val="0.90575275397796007"/>
          <c:h val="0.725323383084579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Sheet1!$B$2:$E$2</c:f>
              <c:strCache>
                <c:ptCount val="4"/>
                <c:pt idx="0">
                  <c:v>55.45</c:v>
                </c:pt>
                <c:pt idx="1">
                  <c:v>58.04</c:v>
                </c:pt>
                <c:pt idx="2">
                  <c:v>68.18</c:v>
                </c:pt>
                <c:pt idx="3">
                  <c:v>77.64</c:v>
                </c:pt>
              </c:strCache>
            </c:strRef>
          </c:tx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7.0277478918520889E-2"/>
                  <c:y val="-3.29231793786971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A4-484B-8049-79B21603CED2}"/>
                </c:ext>
              </c:extLst>
            </c:dLbl>
            <c:dLbl>
              <c:idx val="1"/>
              <c:layout>
                <c:manualLayout>
                  <c:x val="5.548994404719966E-2"/>
                  <c:y val="-2.5668311983390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A4-484B-8049-79B21603CED2}"/>
                </c:ext>
              </c:extLst>
            </c:dLbl>
            <c:dLbl>
              <c:idx val="2"/>
              <c:layout>
                <c:manualLayout>
                  <c:x val="4.8106078638598226E-2"/>
                  <c:y val="-2.3995573314529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A4-484B-8049-79B21603CED2}"/>
                </c:ext>
              </c:extLst>
            </c:dLbl>
            <c:dLbl>
              <c:idx val="3"/>
              <c:layout>
                <c:manualLayout>
                  <c:x val="5.5113793968015183E-2"/>
                  <c:y val="-2.9908528225016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A4-484B-8049-79B21603CED2}"/>
                </c:ext>
              </c:extLst>
            </c:dLbl>
            <c:dLbl>
              <c:idx val="4"/>
              <c:layout>
                <c:manualLayout>
                  <c:x val="5.0894895695474583E-2"/>
                  <c:y val="-5.4265875347671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A4-484B-8049-79B21603CED2}"/>
                </c:ext>
              </c:extLst>
            </c:dLbl>
            <c:dLbl>
              <c:idx val="5"/>
              <c:layout>
                <c:manualLayout>
                  <c:x val="3.4942730103114494E-2"/>
                  <c:y val="-1.708054217103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A4-484B-8049-79B21603CED2}"/>
                </c:ext>
              </c:extLst>
            </c:dLbl>
            <c:dLbl>
              <c:idx val="6"/>
              <c:layout>
                <c:manualLayout>
                  <c:x val="3.3948718925249241E-2"/>
                  <c:y val="-1.6046998031496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A4-484B-8049-79B21603CED2}"/>
                </c:ext>
              </c:extLst>
            </c:dLbl>
            <c:dLbl>
              <c:idx val="7"/>
              <c:layout>
                <c:manualLayout>
                  <c:x val="2.2121890144626791E-2"/>
                  <c:y val="-1.9133372217361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A4-484B-8049-79B21603CED2}"/>
                </c:ext>
              </c:extLst>
            </c:dLbl>
            <c:dLbl>
              <c:idx val="8"/>
              <c:layout>
                <c:manualLayout>
                  <c:x val="2.5970224096836837E-2"/>
                  <c:y val="-6.148536988432003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A4-484B-8049-79B21603CED2}"/>
                </c:ext>
              </c:extLst>
            </c:dLbl>
            <c:dLbl>
              <c:idx val="9"/>
              <c:layout>
                <c:manualLayout>
                  <c:x val="2.5796049979846719E-2"/>
                  <c:y val="3.08641975308645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A4-484B-8049-79B21603CED2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55.45</c:v>
                </c:pt>
                <c:pt idx="1">
                  <c:v>58.04</c:v>
                </c:pt>
                <c:pt idx="2">
                  <c:v>68.180000000000007</c:v>
                </c:pt>
                <c:pt idx="3">
                  <c:v>77.64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DA4-484B-8049-79B21603C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0212096"/>
        <c:axId val="100217984"/>
        <c:axId val="0"/>
      </c:bar3DChart>
      <c:catAx>
        <c:axId val="100212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/>
            </a:pPr>
            <a:endParaRPr lang="en-US"/>
          </a:p>
        </c:txPr>
        <c:crossAx val="100217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217984"/>
        <c:scaling>
          <c:orientation val="minMax"/>
        </c:scaling>
        <c:delete val="0"/>
        <c:axPos val="l"/>
        <c:majorGridlines>
          <c:spPr>
            <a:ln w="12700">
              <a:solidFill>
                <a:srgbClr val="006600"/>
              </a:solidFill>
              <a:prstDash val="solid"/>
            </a:ln>
          </c:spPr>
        </c:majorGridlines>
        <c:numFmt formatCode="0.00" sourceLinked="1"/>
        <c:majorTickMark val="out"/>
        <c:minorTickMark val="none"/>
        <c:tickLblPos val="nextTo"/>
        <c:spPr>
          <a:ln>
            <a:solidFill>
              <a:srgbClr val="006600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002120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rgbClr val="00206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8"/>
      <c:hPercent val="52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3349875930521103E-2"/>
          <c:y val="4.2654028436018961E-2"/>
          <c:w val="0.93424317617866004"/>
          <c:h val="0.81042654028435956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  <a:ln w="13584">
              <a:noFill/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ABE-4A27-8D5E-05616CA11717}"/>
              </c:ext>
            </c:extLst>
          </c:dPt>
          <c:dPt>
            <c:idx val="1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7ABE-4A27-8D5E-05616CA11717}"/>
              </c:ext>
            </c:extLst>
          </c:dPt>
          <c:dPt>
            <c:idx val="2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7ABE-4A27-8D5E-05616CA11717}"/>
              </c:ext>
            </c:extLst>
          </c:dPt>
          <c:dLbls>
            <c:dLbl>
              <c:idx val="0"/>
              <c:layout>
                <c:manualLayout>
                  <c:x val="3.8448192829107344E-2"/>
                  <c:y val="-3.6820620244886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BE-4A27-8D5E-05616CA11717}"/>
                </c:ext>
              </c:extLst>
            </c:dLbl>
            <c:dLbl>
              <c:idx val="1"/>
              <c:layout>
                <c:manualLayout>
                  <c:x val="3.3391244672397603E-2"/>
                  <c:y val="-2.3404701016019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ABE-4A27-8D5E-05616CA11717}"/>
                </c:ext>
              </c:extLst>
            </c:dLbl>
            <c:dLbl>
              <c:idx val="2"/>
              <c:layout>
                <c:manualLayout>
                  <c:x val="3.8521996677020762E-2"/>
                  <c:y val="-5.1562308931505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ABE-4A27-8D5E-05616CA11717}"/>
                </c:ext>
              </c:extLst>
            </c:dLbl>
            <c:dLbl>
              <c:idx val="3"/>
              <c:layout>
                <c:manualLayout>
                  <c:x val="3.4316862915071286E-2"/>
                  <c:y val="-5.578503564839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ABE-4A27-8D5E-05616CA11717}"/>
                </c:ext>
              </c:extLst>
            </c:dLbl>
            <c:dLbl>
              <c:idx val="4"/>
              <c:layout>
                <c:manualLayout>
                  <c:x val="3.1077439861301629E-2"/>
                  <c:y val="-3.8244216772025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ABE-4A27-8D5E-05616CA11717}"/>
                </c:ext>
              </c:extLst>
            </c:dLbl>
            <c:dLbl>
              <c:idx val="5"/>
              <c:layout>
                <c:manualLayout>
                  <c:x val="2.388812636952491E-2"/>
                  <c:y val="-1.1860468825596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ABE-4A27-8D5E-05616CA11717}"/>
                </c:ext>
              </c:extLst>
            </c:dLbl>
            <c:dLbl>
              <c:idx val="6"/>
              <c:layout>
                <c:manualLayout>
                  <c:x val="1.6799947024970504E-2"/>
                  <c:y val="-1.7169561386054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ABE-4A27-8D5E-05616CA11717}"/>
                </c:ext>
              </c:extLst>
            </c:dLbl>
            <c:dLbl>
              <c:idx val="7"/>
              <c:layout>
                <c:manualLayout>
                  <c:x val="1.8047027378458542E-2"/>
                  <c:y val="-3.8186583868103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ABE-4A27-8D5E-05616CA11717}"/>
                </c:ext>
              </c:extLst>
            </c:dLbl>
            <c:dLbl>
              <c:idx val="8"/>
              <c:layout>
                <c:manualLayout>
                  <c:x val="1.4424498543186689E-2"/>
                  <c:y val="-6.7734273288042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ABE-4A27-8D5E-05616CA11717}"/>
                </c:ext>
              </c:extLst>
            </c:dLbl>
            <c:spPr>
              <a:noFill/>
              <a:ln w="27167">
                <a:noFill/>
              </a:ln>
            </c:spPr>
            <c:txPr>
              <a:bodyPr/>
              <a:lstStyle/>
              <a:p>
                <a:pPr>
                  <a:defRPr sz="1496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8.1</c:v>
                </c:pt>
                <c:pt idx="1">
                  <c:v>3.06</c:v>
                </c:pt>
                <c:pt idx="2">
                  <c:v>4.04</c:v>
                </c:pt>
                <c:pt idx="3">
                  <c:v>9.99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BE-4A27-8D5E-05616CA117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2630528"/>
        <c:axId val="102632064"/>
        <c:axId val="0"/>
      </c:bar3DChart>
      <c:catAx>
        <c:axId val="10263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 sz="1700"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2632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632064"/>
        <c:scaling>
          <c:orientation val="minMax"/>
          <c:max val="20"/>
          <c:min val="0"/>
        </c:scaling>
        <c:delete val="0"/>
        <c:axPos val="l"/>
        <c:majorGridlines>
          <c:spPr>
            <a:ln w="13584">
              <a:solidFill>
                <a:srgbClr val="006600"/>
              </a:solidFill>
              <a:prstDash val="solid"/>
            </a:ln>
          </c:spPr>
        </c:majorGridlines>
        <c:numFmt formatCode="#,##0.00" sourceLinked="0"/>
        <c:majorTickMark val="out"/>
        <c:minorTickMark val="none"/>
        <c:tickLblPos val="nextTo"/>
        <c:spPr>
          <a:ln w="13584">
            <a:solidFill>
              <a:srgbClr val="006600"/>
            </a:solidFill>
            <a:prstDash val="solid"/>
          </a:ln>
        </c:spPr>
        <c:txPr>
          <a:bodyPr rot="0" vert="horz"/>
          <a:lstStyle/>
          <a:p>
            <a:pPr>
              <a:defRPr sz="1953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2630528"/>
        <c:crosses val="autoZero"/>
        <c:crossBetween val="between"/>
        <c:majorUnit val="2"/>
        <c:minorUnit val="0.5"/>
      </c:valAx>
      <c:spPr>
        <a:noFill/>
        <a:ln w="2540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27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49"/>
      <c:rotY val="20"/>
      <c:depthPercent val="15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0901810121241674E-2"/>
          <c:y val="2.8503513673694015E-2"/>
          <c:w val="0.94674556213019234"/>
          <c:h val="0.7933491686460807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  <a:ln w="13512">
              <a:noFill/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6DDB-46A6-B572-125C32C2CBAE}"/>
              </c:ext>
            </c:extLst>
          </c:dPt>
          <c:dPt>
            <c:idx val="1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6DDB-46A6-B572-125C32C2CBAE}"/>
              </c:ext>
            </c:extLst>
          </c:dPt>
          <c:dPt>
            <c:idx val="2"/>
            <c:invertIfNegative val="0"/>
            <c:bubble3D val="0"/>
            <c:spPr>
              <a:solidFill>
                <a:srgbClr val="EDA00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6DDB-46A6-B572-125C32C2CBAE}"/>
              </c:ext>
            </c:extLst>
          </c:dPt>
          <c:dLbls>
            <c:dLbl>
              <c:idx val="0"/>
              <c:layout>
                <c:manualLayout>
                  <c:x val="2.0450589119900948E-2"/>
                  <c:y val="-3.5728558123782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DB-46A6-B572-125C32C2CBAE}"/>
                </c:ext>
              </c:extLst>
            </c:dLbl>
            <c:dLbl>
              <c:idx val="1"/>
              <c:layout>
                <c:manualLayout>
                  <c:x val="1.9434620622649976E-2"/>
                  <c:y val="-2.85189653712640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DB-46A6-B572-125C32C2CBAE}"/>
                </c:ext>
              </c:extLst>
            </c:dLbl>
            <c:dLbl>
              <c:idx val="2"/>
              <c:layout>
                <c:manualLayout>
                  <c:x val="1.8537879389745403E-2"/>
                  <c:y val="-3.2239861146388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DB-46A6-B572-125C32C2CBAE}"/>
                </c:ext>
              </c:extLst>
            </c:dLbl>
            <c:dLbl>
              <c:idx val="3"/>
              <c:layout>
                <c:manualLayout>
                  <c:x val="2.6308406802042269E-2"/>
                  <c:y val="-2.3829904326475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DDB-46A6-B572-125C32C2CBAE}"/>
                </c:ext>
              </c:extLst>
            </c:dLbl>
            <c:dLbl>
              <c:idx val="4"/>
              <c:layout>
                <c:manualLayout>
                  <c:x val="1.5101274567129504E-2"/>
                  <c:y val="-2.041719583439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DB-46A6-B572-125C32C2CBAE}"/>
                </c:ext>
              </c:extLst>
            </c:dLbl>
            <c:dLbl>
              <c:idx val="5"/>
              <c:layout>
                <c:manualLayout>
                  <c:x val="2.0283509520251042E-2"/>
                  <c:y val="-8.15002963339255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DDB-46A6-B572-125C32C2CBAE}"/>
                </c:ext>
              </c:extLst>
            </c:dLbl>
            <c:dLbl>
              <c:idx val="6"/>
              <c:layout>
                <c:manualLayout>
                  <c:x val="1.7581755138331885E-2"/>
                  <c:y val="-1.1698145574940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DB-46A6-B572-125C32C2CBAE}"/>
                </c:ext>
              </c:extLst>
            </c:dLbl>
            <c:dLbl>
              <c:idx val="7"/>
              <c:layout>
                <c:manualLayout>
                  <c:x val="2.5973786375414011E-2"/>
                  <c:y val="-9.1244803549884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DDB-46A6-B572-125C32C2CBAE}"/>
                </c:ext>
              </c:extLst>
            </c:dLbl>
            <c:dLbl>
              <c:idx val="8"/>
              <c:layout>
                <c:manualLayout>
                  <c:x val="8.6459368812707507E-3"/>
                  <c:y val="-8.71459694989107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DDB-46A6-B572-125C32C2CBAE}"/>
                </c:ext>
              </c:extLst>
            </c:dLbl>
            <c:spPr>
              <a:noFill/>
              <a:ln w="27022">
                <a:noFill/>
              </a:ln>
            </c:spPr>
            <c:txPr>
              <a:bodyPr/>
              <a:lstStyle/>
              <a:p>
                <a:pPr>
                  <a:defRPr sz="1491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Sheet1!$C$1:$F$1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Sheet1!$C$2:$F$2</c:f>
              <c:numCache>
                <c:formatCode>0.00</c:formatCode>
                <c:ptCount val="4"/>
                <c:pt idx="0">
                  <c:v>0.85</c:v>
                </c:pt>
                <c:pt idx="1">
                  <c:v>0.5</c:v>
                </c:pt>
                <c:pt idx="2">
                  <c:v>0.34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DB-46A6-B572-125C32C2C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0"/>
        <c:shape val="pyramid"/>
        <c:axId val="102958592"/>
        <c:axId val="102960128"/>
        <c:axId val="0"/>
      </c:bar3DChart>
      <c:catAx>
        <c:axId val="10295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3512">
            <a:solidFill>
              <a:srgbClr val="006600"/>
            </a:solidFill>
            <a:prstDash val="solid"/>
          </a:ln>
        </c:spPr>
        <c:txPr>
          <a:bodyPr rot="1500000" vert="horz"/>
          <a:lstStyle/>
          <a:p>
            <a:pPr>
              <a:defRPr sz="1800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2960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960128"/>
        <c:scaling>
          <c:orientation val="minMax"/>
          <c:max val="1"/>
          <c:min val="0"/>
        </c:scaling>
        <c:delete val="0"/>
        <c:axPos val="l"/>
        <c:majorGridlines>
          <c:spPr>
            <a:ln w="13512">
              <a:solidFill>
                <a:srgbClr val="006600"/>
              </a:solidFill>
              <a:prstDash val="solid"/>
            </a:ln>
          </c:spPr>
        </c:majorGridlines>
        <c:numFmt formatCode="0.00" sourceLinked="1"/>
        <c:majorTickMark val="out"/>
        <c:minorTickMark val="none"/>
        <c:tickLblPos val="nextTo"/>
        <c:spPr>
          <a:ln w="13512">
            <a:solidFill>
              <a:srgbClr val="006600"/>
            </a:solidFill>
            <a:prstDash val="solid"/>
          </a:ln>
        </c:spPr>
        <c:txPr>
          <a:bodyPr rot="0" vert="horz"/>
          <a:lstStyle/>
          <a:p>
            <a:pPr>
              <a:defRPr sz="1701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2958592"/>
        <c:crosses val="autoZero"/>
        <c:crossBetween val="between"/>
        <c:majorUnit val="0.2"/>
        <c:minorUnit val="0.1"/>
      </c:valAx>
      <c:spPr>
        <a:noFill/>
        <a:ln w="2539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1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"/>
      <c:hPercent val="51"/>
      <c:rotY val="21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4516129032258132E-2"/>
          <c:y val="4.5023696682464462E-2"/>
          <c:w val="0.92307692307692257"/>
          <c:h val="0.7867298578199127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2.2417334754235404E-2"/>
                  <c:y val="-2.3009977173048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C0-4605-A1DB-DE5F91E7D9A7}"/>
                </c:ext>
              </c:extLst>
            </c:dLbl>
            <c:dLbl>
              <c:idx val="1"/>
              <c:layout>
                <c:manualLayout>
                  <c:x val="2.6900801705082376E-2"/>
                  <c:y val="-5.2109056400523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C0-4605-A1DB-DE5F91E7D9A7}"/>
                </c:ext>
              </c:extLst>
            </c:dLbl>
            <c:dLbl>
              <c:idx val="2"/>
              <c:layout>
                <c:manualLayout>
                  <c:x val="4.7823529799404164E-2"/>
                  <c:y val="-3.612095719305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C0-4605-A1DB-DE5F91E7D9A7}"/>
                </c:ext>
              </c:extLst>
            </c:dLbl>
            <c:dLbl>
              <c:idx val="3"/>
              <c:layout>
                <c:manualLayout>
                  <c:x val="3.8856713574008037E-2"/>
                  <c:y val="-4.5754238374926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C0-4605-A1DB-DE5F91E7D9A7}"/>
                </c:ext>
              </c:extLst>
            </c:dLbl>
            <c:dLbl>
              <c:idx val="4"/>
              <c:layout>
                <c:manualLayout>
                  <c:x val="8.9669339016941619E-3"/>
                  <c:y val="2.0847315909615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C0-4605-A1DB-DE5F91E7D9A7}"/>
                </c:ext>
              </c:extLst>
            </c:dLbl>
            <c:dLbl>
              <c:idx val="5"/>
              <c:layout>
                <c:manualLayout>
                  <c:x val="2.3911706061553177E-2"/>
                  <c:y val="-2.60565800610428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C0-4605-A1DB-DE5F91E7D9A7}"/>
                </c:ext>
              </c:extLst>
            </c:dLbl>
            <c:dLbl>
              <c:idx val="6"/>
              <c:layout>
                <c:manualLayout>
                  <c:x val="1.6439261143474819E-2"/>
                  <c:y val="6.631614044986991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C0-4605-A1DB-DE5F91E7D9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90" b="1">
                    <a:solidFill>
                      <a:srgbClr val="002060"/>
                    </a:solidFill>
                    <a:latin typeface="Tahoma" pitchFamily="34" charset="0"/>
                    <a:cs typeface="Tahoma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Comp. NFP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Sheet1!$B$2:$D$2</c:f>
              <c:numCache>
                <c:formatCode>0.00</c:formatCode>
                <c:ptCount val="3"/>
                <c:pt idx="0">
                  <c:v>-0.03</c:v>
                </c:pt>
                <c:pt idx="1">
                  <c:v>-1.77</c:v>
                </c:pt>
                <c:pt idx="2">
                  <c:v>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7C0-4605-A1DB-DE5F91E7D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2926976"/>
        <c:axId val="103039360"/>
        <c:axId val="0"/>
      </c:bar3DChart>
      <c:catAx>
        <c:axId val="10292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3863">
            <a:solidFill>
              <a:srgbClr val="006600"/>
            </a:solidFill>
            <a:prstDash val="solid"/>
          </a:ln>
        </c:spPr>
        <c:txPr>
          <a:bodyPr rot="1500000" vert="horz"/>
          <a:lstStyle/>
          <a:p>
            <a:pPr>
              <a:defRPr sz="1700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3039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3039360"/>
        <c:scaling>
          <c:orientation val="minMax"/>
          <c:max val="30"/>
          <c:min val="-5"/>
        </c:scaling>
        <c:delete val="0"/>
        <c:axPos val="l"/>
        <c:majorGridlines>
          <c:spPr>
            <a:ln w="13863">
              <a:solidFill>
                <a:srgbClr val="006600"/>
              </a:solidFill>
              <a:prstDash val="solid"/>
            </a:ln>
          </c:spPr>
        </c:majorGridlines>
        <c:numFmt formatCode="0.00" sourceLinked="1"/>
        <c:majorTickMark val="out"/>
        <c:minorTickMark val="none"/>
        <c:tickLblPos val="nextTo"/>
        <c:spPr>
          <a:ln w="13863">
            <a:solidFill>
              <a:srgbClr val="006600"/>
            </a:solidFill>
            <a:prstDash val="solid"/>
          </a:ln>
        </c:spPr>
        <c:txPr>
          <a:bodyPr rot="0" vert="horz"/>
          <a:lstStyle/>
          <a:p>
            <a:pPr>
              <a:defRPr sz="1965" b="1" i="0" u="none" strike="noStrike" baseline="0">
                <a:solidFill>
                  <a:srgbClr val="002060"/>
                </a:solidFill>
                <a:latin typeface="Tahoma"/>
                <a:ea typeface="Tahoma"/>
                <a:cs typeface="Tahoma"/>
              </a:defRPr>
            </a:pPr>
            <a:endParaRPr lang="en-US"/>
          </a:p>
        </c:txPr>
        <c:crossAx val="102926976"/>
        <c:crosses val="autoZero"/>
        <c:crossBetween val="between"/>
        <c:majorUnit val="5"/>
        <c:minorUnit val="5"/>
      </c:valAx>
      <c:spPr>
        <a:noFill/>
        <a:ln w="2539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6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"/>
      <c:hPercent val="51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3126550868488025E-2"/>
          <c:y val="4.2654028436018961E-2"/>
          <c:w val="0.9044665012406865"/>
          <c:h val="0.75592417061612172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3.7600953550530954E-2"/>
                  <c:y val="-3.241275458726063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90.39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6B7-4F2B-8BE3-0A93CC122A6E}"/>
                </c:ext>
              </c:extLst>
            </c:dLbl>
            <c:dLbl>
              <c:idx val="1"/>
              <c:layout>
                <c:manualLayout>
                  <c:x val="3.7201232873413703E-2"/>
                  <c:y val="-2.4812529470519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B7-4F2B-8BE3-0A93CC122A6E}"/>
                </c:ext>
              </c:extLst>
            </c:dLbl>
            <c:dLbl>
              <c:idx val="2"/>
              <c:layout>
                <c:manualLayout>
                  <c:x val="3.325375039129283E-2"/>
                  <c:y val="-7.76470230339046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B7-4F2B-8BE3-0A93CC122A6E}"/>
                </c:ext>
              </c:extLst>
            </c:dLbl>
            <c:dLbl>
              <c:idx val="3"/>
              <c:layout>
                <c:manualLayout>
                  <c:x val="3.9384887668857796E-2"/>
                  <c:y val="-2.3666259360850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B7-4F2B-8BE3-0A93CC122A6E}"/>
                </c:ext>
              </c:extLst>
            </c:dLbl>
            <c:dLbl>
              <c:idx val="4"/>
              <c:layout>
                <c:manualLayout>
                  <c:x val="2.5473042933853465E-2"/>
                  <c:y val="-3.5919302746525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B7-4F2B-8BE3-0A93CC122A6E}"/>
                </c:ext>
              </c:extLst>
            </c:dLbl>
            <c:dLbl>
              <c:idx val="5"/>
              <c:layout>
                <c:manualLayout>
                  <c:x val="2.6226492330660503E-2"/>
                  <c:y val="6.4281984069441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B7-4F2B-8BE3-0A93CC122A6E}"/>
                </c:ext>
              </c:extLst>
            </c:dLbl>
            <c:dLbl>
              <c:idx val="6"/>
              <c:layout>
                <c:manualLayout>
                  <c:x val="2.6374581617664792E-2"/>
                  <c:y val="6.4155229147547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B7-4F2B-8BE3-0A93CC122A6E}"/>
                </c:ext>
              </c:extLst>
            </c:dLbl>
            <c:dLbl>
              <c:idx val="7"/>
              <c:layout>
                <c:manualLayout>
                  <c:x val="1.5527342339088347E-2"/>
                  <c:y val="5.77617328519865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B7-4F2B-8BE3-0A93CC122A6E}"/>
                </c:ext>
              </c:extLst>
            </c:dLbl>
            <c:dLbl>
              <c:idx val="8"/>
              <c:layout>
                <c:manualLayout>
                  <c:x val="1.53911724337210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B7-4F2B-8BE3-0A93CC122A6E}"/>
                </c:ext>
              </c:extLst>
            </c:dLbl>
            <c:dLbl>
              <c:idx val="9"/>
              <c:layout>
                <c:manualLayout>
                  <c:x val="1.2232415902140772E-2"/>
                  <c:y val="2.88808664259928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6B7-4F2B-8BE3-0A93CC122A6E}"/>
                </c:ext>
              </c:extLst>
            </c:dLbl>
            <c:spPr>
              <a:noFill/>
              <a:ln w="27143">
                <a:noFill/>
              </a:ln>
            </c:spPr>
            <c:txPr>
              <a:bodyPr/>
              <a:lstStyle/>
              <a:p>
                <a:pPr>
                  <a:defRPr sz="1496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 formatCode="General">
                  <c:v>90.39</c:v>
                </c:pt>
                <c:pt idx="1">
                  <c:v>83.25</c:v>
                </c:pt>
                <c:pt idx="2">
                  <c:v>76.38</c:v>
                </c:pt>
                <c:pt idx="3">
                  <c:v>80.73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6B7-4F2B-8BE3-0A93CC122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3081856"/>
        <c:axId val="103083392"/>
        <c:axId val="0"/>
      </c:bar3DChart>
      <c:catAx>
        <c:axId val="103081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 sz="1600"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08339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03083392"/>
        <c:scaling>
          <c:orientation val="minMax"/>
          <c:max val="100"/>
          <c:min val="0"/>
        </c:scaling>
        <c:delete val="0"/>
        <c:axPos val="l"/>
        <c:majorGridlines>
          <c:spPr>
            <a:ln w="13572">
              <a:solidFill>
                <a:srgbClr val="006600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rgbClr val="006600"/>
            </a:solidFill>
          </a:ln>
        </c:spPr>
        <c:txPr>
          <a:bodyPr rot="0" vert="horz"/>
          <a:lstStyle/>
          <a:p>
            <a:pPr>
              <a:defRPr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081856"/>
        <c:crosses val="autoZero"/>
        <c:crossBetween val="between"/>
        <c:majorUnit val="10"/>
        <c:minorUnit val="10"/>
      </c:valAx>
      <c:spPr>
        <a:noFill/>
        <a:ln w="2714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2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hPercent val="51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4516129032258132E-2"/>
          <c:y val="2.132701421800948E-2"/>
          <c:w val="0.92307692307692257"/>
          <c:h val="0.7772511848341232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3.4243781453923768E-2"/>
                  <c:y val="-5.2134272689598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C6-4D50-A6BD-6203D5215394}"/>
                </c:ext>
              </c:extLst>
            </c:dLbl>
            <c:dLbl>
              <c:idx val="1"/>
              <c:layout>
                <c:manualLayout>
                  <c:x val="3.494606178814804E-2"/>
                  <c:y val="-5.14626096595249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C6-4D50-A6BD-6203D5215394}"/>
                </c:ext>
              </c:extLst>
            </c:dLbl>
            <c:dLbl>
              <c:idx val="2"/>
              <c:layout>
                <c:manualLayout>
                  <c:x val="2.8916540248982638E-2"/>
                  <c:y val="-6.5627050264880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C6-4D50-A6BD-6203D5215394}"/>
                </c:ext>
              </c:extLst>
            </c:dLbl>
            <c:dLbl>
              <c:idx val="3"/>
              <c:layout>
                <c:manualLayout>
                  <c:x val="3.1400707939030555E-2"/>
                  <c:y val="-5.6586062442892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C6-4D50-A6BD-6203D5215394}"/>
                </c:ext>
              </c:extLst>
            </c:dLbl>
            <c:dLbl>
              <c:idx val="4"/>
              <c:layout>
                <c:manualLayout>
                  <c:x val="3.2640805220448363E-2"/>
                  <c:y val="-2.796498884056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C6-4D50-A6BD-6203D5215394}"/>
                </c:ext>
              </c:extLst>
            </c:dLbl>
            <c:dLbl>
              <c:idx val="5"/>
              <c:layout>
                <c:manualLayout>
                  <c:x val="3.0197693178260973E-2"/>
                  <c:y val="-2.2838739957758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C6-4D50-A6BD-6203D5215394}"/>
                </c:ext>
              </c:extLst>
            </c:dLbl>
            <c:dLbl>
              <c:idx val="6"/>
              <c:layout>
                <c:manualLayout>
                  <c:x val="2.1808856461749692E-2"/>
                  <c:y val="-3.1073851976492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DC6-4D50-A6BD-6203D5215394}"/>
                </c:ext>
              </c:extLst>
            </c:dLbl>
            <c:dLbl>
              <c:idx val="7"/>
              <c:layout>
                <c:manualLayout>
                  <c:x val="1.1982229285559656E-2"/>
                  <c:y val="-2.0298246112737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C6-4D50-A6BD-6203D5215394}"/>
                </c:ext>
              </c:extLst>
            </c:dLbl>
            <c:dLbl>
              <c:idx val="8"/>
              <c:layout>
                <c:manualLayout>
                  <c:x val="1.3064003467456481E-2"/>
                  <c:y val="-2.6074419397936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DC6-4D50-A6BD-6203D5215394}"/>
                </c:ext>
              </c:extLst>
            </c:dLbl>
            <c:dLbl>
              <c:idx val="9"/>
              <c:layout>
                <c:manualLayout>
                  <c:x val="1.2232295504346458E-2"/>
                  <c:y val="-2.0216606498194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C6-4D50-A6BD-6203D5215394}"/>
                </c:ext>
              </c:extLst>
            </c:dLbl>
            <c:spPr>
              <a:noFill/>
              <a:ln w="27143">
                <a:noFill/>
              </a:ln>
            </c:spPr>
            <c:txPr>
              <a:bodyPr/>
              <a:lstStyle/>
              <a:p>
                <a:pPr>
                  <a:defRPr sz="1496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 formatCode="General">
                  <c:v>8.91</c:v>
                </c:pt>
                <c:pt idx="1">
                  <c:v>15.82</c:v>
                </c:pt>
                <c:pt idx="2">
                  <c:v>18.63</c:v>
                </c:pt>
                <c:pt idx="3">
                  <c:v>13.57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C6-4D50-A6BD-6203D5215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3502976"/>
        <c:axId val="103504512"/>
        <c:axId val="0"/>
      </c:bar3DChart>
      <c:catAx>
        <c:axId val="10350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 sz="1500"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5045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03504512"/>
        <c:scaling>
          <c:orientation val="minMax"/>
          <c:max val="30"/>
          <c:min val="0"/>
        </c:scaling>
        <c:delete val="0"/>
        <c:axPos val="l"/>
        <c:majorGridlines>
          <c:spPr>
            <a:ln w="13572">
              <a:solidFill>
                <a:srgbClr val="006600"/>
              </a:solidFill>
              <a:prstDash val="solid"/>
            </a:ln>
          </c:spPr>
        </c:majorGridlines>
        <c:minorGridlines>
          <c:spPr>
            <a:ln w="3393">
              <a:solidFill>
                <a:schemeClr val="tx1"/>
              </a:solidFill>
              <a:prstDash val="solid"/>
            </a:ln>
          </c:spPr>
        </c:minorGridlines>
        <c:numFmt formatCode="0" sourceLinked="0"/>
        <c:majorTickMark val="out"/>
        <c:minorTickMark val="none"/>
        <c:tickLblPos val="nextTo"/>
        <c:spPr>
          <a:ln>
            <a:solidFill>
              <a:srgbClr val="006600"/>
            </a:solidFill>
          </a:ln>
        </c:spPr>
        <c:txPr>
          <a:bodyPr rot="0" vert="horz"/>
          <a:lstStyle/>
          <a:p>
            <a:pPr>
              <a:defRPr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502976"/>
        <c:crosses val="autoZero"/>
        <c:crossBetween val="between"/>
        <c:majorUnit val="5"/>
        <c:minorUnit val="5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2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hPercent val="51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4516129032258132E-2"/>
          <c:y val="2.132701421800948E-2"/>
          <c:w val="0.92307692307692257"/>
          <c:h val="0.7772511848341232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3.5772833441691319E-2"/>
                  <c:y val="-4.959781105358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80-44EB-9660-9AEFE6ECFA50}"/>
                </c:ext>
              </c:extLst>
            </c:dLbl>
            <c:dLbl>
              <c:idx val="1"/>
              <c:layout>
                <c:manualLayout>
                  <c:x val="3.4946061788147985E-2"/>
                  <c:y val="-7.42907643836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80-44EB-9660-9AEFE6ECFA50}"/>
                </c:ext>
              </c:extLst>
            </c:dLbl>
            <c:dLbl>
              <c:idx val="2"/>
              <c:layout>
                <c:manualLayout>
                  <c:x val="2.7387488261215055E-2"/>
                  <c:y val="-7.0699973536915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80-44EB-9660-9AEFE6ECFA50}"/>
                </c:ext>
              </c:extLst>
            </c:dLbl>
            <c:dLbl>
              <c:idx val="3"/>
              <c:layout>
                <c:manualLayout>
                  <c:x val="2.9871655951262972E-2"/>
                  <c:y val="-6.1658985714927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80-44EB-9660-9AEFE6ECFA50}"/>
                </c:ext>
              </c:extLst>
            </c:dLbl>
            <c:dLbl>
              <c:idx val="4"/>
              <c:layout>
                <c:manualLayout>
                  <c:x val="2.346649329384284E-2"/>
                  <c:y val="-4.318375865667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80-44EB-9660-9AEFE6ECFA50}"/>
                </c:ext>
              </c:extLst>
            </c:dLbl>
            <c:dLbl>
              <c:idx val="5"/>
              <c:layout>
                <c:manualLayout>
                  <c:x val="2.8668761588287704E-2"/>
                  <c:y val="-3.8057909216642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80-44EB-9660-9AEFE6ECFA50}"/>
                </c:ext>
              </c:extLst>
            </c:dLbl>
            <c:dLbl>
              <c:idx val="6"/>
              <c:layout>
                <c:manualLayout>
                  <c:x val="2.1808856461749692E-2"/>
                  <c:y val="-3.1073851976492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680-44EB-9660-9AEFE6ECFA50}"/>
                </c:ext>
              </c:extLst>
            </c:dLbl>
            <c:dLbl>
              <c:idx val="7"/>
              <c:layout>
                <c:manualLayout>
                  <c:x val="1.1982229285559663E-2"/>
                  <c:y val="-2.0298246112737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80-44EB-9660-9AEFE6ECFA50}"/>
                </c:ext>
              </c:extLst>
            </c:dLbl>
            <c:dLbl>
              <c:idx val="8"/>
              <c:layout>
                <c:manualLayout>
                  <c:x val="1.3064003467456481E-2"/>
                  <c:y val="-2.6074419397936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680-44EB-9660-9AEFE6ECFA50}"/>
                </c:ext>
              </c:extLst>
            </c:dLbl>
            <c:dLbl>
              <c:idx val="9"/>
              <c:layout>
                <c:manualLayout>
                  <c:x val="1.2232295504346458E-2"/>
                  <c:y val="-2.0216606498194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80-44EB-9660-9AEFE6ECFA50}"/>
                </c:ext>
              </c:extLst>
            </c:dLbl>
            <c:spPr>
              <a:noFill/>
              <a:ln w="27143">
                <a:noFill/>
              </a:ln>
            </c:spPr>
            <c:txPr>
              <a:bodyPr/>
              <a:lstStyle/>
              <a:p>
                <a:pPr>
                  <a:defRPr sz="1496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56.27</c:v>
                </c:pt>
                <c:pt idx="1">
                  <c:v>59</c:v>
                </c:pt>
                <c:pt idx="2">
                  <c:v>58.65</c:v>
                </c:pt>
                <c:pt idx="3">
                  <c:v>54.75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680-44EB-9660-9AEFE6ECFA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3116160"/>
        <c:axId val="103134336"/>
        <c:axId val="0"/>
      </c:bar3DChart>
      <c:catAx>
        <c:axId val="10311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 sz="1500"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13433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03134336"/>
        <c:scaling>
          <c:orientation val="minMax"/>
          <c:max val="70"/>
          <c:min val="0"/>
        </c:scaling>
        <c:delete val="0"/>
        <c:axPos val="l"/>
        <c:majorGridlines>
          <c:spPr>
            <a:ln w="13572">
              <a:solidFill>
                <a:srgbClr val="006600"/>
              </a:solidFill>
              <a:prstDash val="solid"/>
            </a:ln>
          </c:spPr>
        </c:majorGridlines>
        <c:minorGridlines>
          <c:spPr>
            <a:ln w="3393">
              <a:solidFill>
                <a:schemeClr val="tx1"/>
              </a:solidFill>
              <a:prstDash val="solid"/>
            </a:ln>
          </c:spPr>
        </c:minorGridlines>
        <c:numFmt formatCode="0.00" sourceLinked="1"/>
        <c:majorTickMark val="out"/>
        <c:minorTickMark val="none"/>
        <c:tickLblPos val="nextTo"/>
        <c:spPr>
          <a:ln>
            <a:solidFill>
              <a:srgbClr val="006600"/>
            </a:solidFill>
          </a:ln>
        </c:spPr>
        <c:txPr>
          <a:bodyPr rot="0" vert="horz"/>
          <a:lstStyle/>
          <a:p>
            <a:pPr>
              <a:defRPr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116160"/>
        <c:crosses val="autoZero"/>
        <c:crossBetween val="between"/>
        <c:majorUnit val="5"/>
        <c:minorUnit val="5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2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hPercent val="51"/>
      <c:rotY val="20"/>
      <c:depthPercent val="180"/>
      <c:rAngAx val="1"/>
    </c:view3D>
    <c:floor>
      <c:thickness val="0"/>
      <c:spPr>
        <a:ln>
          <a:solidFill>
            <a:srgbClr val="006600"/>
          </a:solidFill>
        </a:ln>
      </c:spPr>
    </c:floor>
    <c:sideWall>
      <c:thickness val="0"/>
      <c:spPr>
        <a:noFill/>
        <a:ln w="12700">
          <a:solidFill>
            <a:srgbClr val="006600"/>
          </a:solidFill>
          <a:prstDash val="solid"/>
        </a:ln>
      </c:spPr>
    </c:sideWall>
    <c:backWall>
      <c:thickness val="0"/>
      <c:spPr>
        <a:noFill/>
        <a:ln w="12700">
          <a:solidFill>
            <a:srgbClr val="0066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4516129032258132E-2"/>
          <c:y val="2.132701421800948E-2"/>
          <c:w val="0.92307692307692257"/>
          <c:h val="0.7772511848341232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EDA005"/>
            </a:solidFill>
          </c:spPr>
          <c:invertIfNegative val="0"/>
          <c:dLbls>
            <c:dLbl>
              <c:idx val="0"/>
              <c:layout>
                <c:manualLayout>
                  <c:x val="3.2714729466156153E-2"/>
                  <c:y val="-5.7207195961633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80-44EB-9660-9AEFE6ECFA50}"/>
                </c:ext>
              </c:extLst>
            </c:dLbl>
            <c:dLbl>
              <c:idx val="1"/>
              <c:layout>
                <c:manualLayout>
                  <c:x val="3.4946061788147985E-2"/>
                  <c:y val="-6.414491783961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80-44EB-9660-9AEFE6ECFA50}"/>
                </c:ext>
              </c:extLst>
            </c:dLbl>
            <c:dLbl>
              <c:idx val="2"/>
              <c:layout>
                <c:manualLayout>
                  <c:x val="2.7387488261215055E-2"/>
                  <c:y val="-6.3090588628862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80-44EB-9660-9AEFE6ECFA50}"/>
                </c:ext>
              </c:extLst>
            </c:dLbl>
            <c:dLbl>
              <c:idx val="3"/>
              <c:layout>
                <c:manualLayout>
                  <c:x val="2.9871655951262972E-2"/>
                  <c:y val="-6.1658985714927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80-44EB-9660-9AEFE6ECFA50}"/>
                </c:ext>
              </c:extLst>
            </c:dLbl>
            <c:dLbl>
              <c:idx val="4"/>
              <c:layout>
                <c:manualLayout>
                  <c:x val="2.346649329384284E-2"/>
                  <c:y val="-4.318375865667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80-44EB-9660-9AEFE6ECFA50}"/>
                </c:ext>
              </c:extLst>
            </c:dLbl>
            <c:dLbl>
              <c:idx val="5"/>
              <c:layout>
                <c:manualLayout>
                  <c:x val="2.8668761588287704E-2"/>
                  <c:y val="-3.8057909216642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80-44EB-9660-9AEFE6ECFA50}"/>
                </c:ext>
              </c:extLst>
            </c:dLbl>
            <c:dLbl>
              <c:idx val="6"/>
              <c:layout>
                <c:manualLayout>
                  <c:x val="2.1808856461749692E-2"/>
                  <c:y val="-3.1073851976492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680-44EB-9660-9AEFE6ECFA50}"/>
                </c:ext>
              </c:extLst>
            </c:dLbl>
            <c:dLbl>
              <c:idx val="7"/>
              <c:layout>
                <c:manualLayout>
                  <c:x val="1.1982229285559663E-2"/>
                  <c:y val="-2.0298246112737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80-44EB-9660-9AEFE6ECFA50}"/>
                </c:ext>
              </c:extLst>
            </c:dLbl>
            <c:dLbl>
              <c:idx val="8"/>
              <c:layout>
                <c:manualLayout>
                  <c:x val="1.3064003467456481E-2"/>
                  <c:y val="-2.6074419397936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680-44EB-9660-9AEFE6ECFA50}"/>
                </c:ext>
              </c:extLst>
            </c:dLbl>
            <c:dLbl>
              <c:idx val="9"/>
              <c:layout>
                <c:manualLayout>
                  <c:x val="1.2232295504346458E-2"/>
                  <c:y val="-2.0216606498194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80-44EB-9660-9AEFE6ECFA50}"/>
                </c:ext>
              </c:extLst>
            </c:dLbl>
            <c:spPr>
              <a:noFill/>
              <a:ln w="27143">
                <a:noFill/>
              </a:ln>
            </c:spPr>
            <c:txPr>
              <a:bodyPr/>
              <a:lstStyle/>
              <a:p>
                <a:pPr>
                  <a:defRPr sz="1496" b="1" i="0" u="none" strike="noStrike" baseline="0">
                    <a:solidFill>
                      <a:srgbClr val="002060"/>
                    </a:solidFill>
                    <a:latin typeface="Tahoma"/>
                    <a:ea typeface="Tahoma"/>
                    <a:cs typeface="Tahoma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Comp. NFP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20.47</c:v>
                </c:pt>
                <c:pt idx="1">
                  <c:v>19.89</c:v>
                </c:pt>
                <c:pt idx="2">
                  <c:v>22.22</c:v>
                </c:pt>
                <c:pt idx="3">
                  <c:v>20.29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680-44EB-9660-9AEFE6ECFA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0"/>
        <c:shape val="pyramid"/>
        <c:axId val="103116160"/>
        <c:axId val="103134336"/>
        <c:axId val="0"/>
      </c:bar3DChart>
      <c:catAx>
        <c:axId val="10311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>
            <a:solidFill>
              <a:srgbClr val="006600"/>
            </a:solidFill>
          </a:ln>
        </c:spPr>
        <c:txPr>
          <a:bodyPr rot="1500000" vert="horz"/>
          <a:lstStyle/>
          <a:p>
            <a:pPr>
              <a:defRPr sz="1500"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13433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03134336"/>
        <c:scaling>
          <c:orientation val="minMax"/>
          <c:max val="30"/>
          <c:min val="0"/>
        </c:scaling>
        <c:delete val="0"/>
        <c:axPos val="l"/>
        <c:majorGridlines>
          <c:spPr>
            <a:ln w="13572">
              <a:solidFill>
                <a:srgbClr val="006600"/>
              </a:solidFill>
              <a:prstDash val="solid"/>
            </a:ln>
          </c:spPr>
        </c:majorGridlines>
        <c:minorGridlines>
          <c:spPr>
            <a:ln w="3393">
              <a:solidFill>
                <a:schemeClr val="tx1"/>
              </a:solidFill>
              <a:prstDash val="solid"/>
            </a:ln>
          </c:spPr>
        </c:minorGridlines>
        <c:numFmt formatCode="0.00" sourceLinked="1"/>
        <c:majorTickMark val="out"/>
        <c:minorTickMark val="none"/>
        <c:tickLblPos val="nextTo"/>
        <c:spPr>
          <a:ln>
            <a:solidFill>
              <a:srgbClr val="006600"/>
            </a:solidFill>
          </a:ln>
        </c:spPr>
        <c:txPr>
          <a:bodyPr rot="0" vert="horz"/>
          <a:lstStyle/>
          <a:p>
            <a:pPr>
              <a:defRPr>
                <a:solidFill>
                  <a:srgbClr val="002060"/>
                </a:solidFill>
                <a:latin typeface="Tahoma" pitchFamily="34" charset="0"/>
                <a:cs typeface="Tahoma" pitchFamily="34" charset="0"/>
              </a:defRPr>
            </a:pPr>
            <a:endParaRPr lang="en-US"/>
          </a:p>
        </c:txPr>
        <c:crossAx val="103116160"/>
        <c:crosses val="autoZero"/>
        <c:crossBetween val="between"/>
        <c:majorUnit val="5"/>
        <c:minorUnit val="5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24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0.45969</cdr:x>
      <cdr:y>0.5652</cdr:y>
    </cdr:from>
    <cdr:to>
      <cdr:x>0.57578</cdr:x>
      <cdr:y>0.78742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21087" y="232568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1" y="0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3703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1" y="8773703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5ECB4D21-AE46-4FC0-BDBB-FDDEE3ECD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80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1" y="4386853"/>
            <a:ext cx="5608320" cy="415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083"/>
            <a:ext cx="3037840" cy="4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772083"/>
            <a:ext cx="3037840" cy="4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04" tIns="46552" rIns="93104" bIns="4655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49C84D7-35D3-4C99-BB2F-166095946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49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B4FB5-2E56-479A-B96A-39B17D7FA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11F2D-4D59-478F-8681-AC892989D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B416-8976-4507-B9FD-B4E7F5005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B091D-AFBC-418C-86D6-F33058D9DF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79F5D-6947-4395-A4A8-0E8DEDDD0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18ECE4-1A87-4159-A4FA-BB37209E51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341A9-74ED-4D9E-9344-FD25DD9647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1E780B-B0DF-4D98-9393-479CAA11F6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9C763-7CAD-4504-93EA-4A02F6B6ED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BA4D1-1E09-4DF6-BD60-52FEECFBEB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411FA-2568-4411-A1E4-EC2E1C3870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28DBE-001C-41DA-89D0-CB10906AE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CB7EC-C412-4A37-B71E-4883AD727F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551B1-BE5C-4940-B0BB-E7D5DAB94D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435A7-3591-43CA-B125-3F40CD0287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28613" y="1941513"/>
            <a:ext cx="8208962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257E-3E26-463B-A23A-FAF4D1317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E67EB-9125-4F36-91DE-8B250B6D49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A9EA7-49F0-4751-8967-DC11FBFC0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32BA2-6DEB-4CD3-993A-84E7B9A63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CAED7-2E95-4AE7-9213-8F3750C504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169F6-5C0E-4644-86D9-4FC060310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75BCC-3B4B-4E7F-B186-FC4615D61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E6920-68FF-4D96-B1B6-277C2F101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662504-3BFE-4FCE-A4DC-FE639EA84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662504-3BFE-4FCE-A4DC-FE639EA841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6"/>
          <p:cNvSpPr txBox="1">
            <a:spLocks noChangeArrowheads="1"/>
          </p:cNvSpPr>
          <p:nvPr/>
        </p:nvSpPr>
        <p:spPr bwMode="auto">
          <a:xfrm>
            <a:off x="4191000" y="4254481"/>
            <a:ext cx="4724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Presented By:</a:t>
            </a:r>
          </a:p>
          <a:p>
            <a:r>
              <a:rPr lang="en-US" sz="20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Aaron Hahn, CPA, Partner</a:t>
            </a:r>
          </a:p>
          <a:p>
            <a:r>
              <a:rPr lang="en-US" sz="20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Joshua Gowie, CPA, Manager</a:t>
            </a:r>
          </a:p>
          <a:p>
            <a:endParaRPr lang="en-US" sz="2000" dirty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endParaRPr lang="en-US" sz="2000" dirty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endParaRPr lang="en-US" sz="2000" dirty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099" name="Picture 31" descr="gramuglia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5410200"/>
            <a:ext cx="2438400" cy="9620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4100" name="Text Box 32"/>
          <p:cNvSpPr txBox="1">
            <a:spLocks noChangeArrowheads="1"/>
          </p:cNvSpPr>
          <p:nvPr/>
        </p:nvSpPr>
        <p:spPr bwMode="auto">
          <a:xfrm>
            <a:off x="1143000" y="2607714"/>
            <a:ext cx="2449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C9900"/>
                </a:solidFill>
              </a:rPr>
              <a:t>  </a:t>
            </a:r>
          </a:p>
        </p:txBody>
      </p:sp>
      <p:sp>
        <p:nvSpPr>
          <p:cNvPr id="4101" name="Rectangle 34"/>
          <p:cNvSpPr>
            <a:spLocks noChangeArrowheads="1"/>
          </p:cNvSpPr>
          <p:nvPr/>
        </p:nvSpPr>
        <p:spPr bwMode="auto">
          <a:xfrm>
            <a:off x="762000" y="2320006"/>
            <a:ext cx="80091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Audit Presentation</a:t>
            </a:r>
          </a:p>
          <a:p>
            <a:r>
              <a:rPr lang="en-US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December 31, 2025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 descr="Hospital | Emergency | Primary Care | Rehabilitation">
            <a:extLst>
              <a:ext uri="{FF2B5EF4-FFF2-40B4-BE49-F238E27FC236}">
                <a16:creationId xmlns:a16="http://schemas.microsoft.com/office/drawing/2014/main" id="{7E152E45-57C1-FD4C-732F-AE3A4E8EF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196772"/>
            <a:ext cx="3470920" cy="112323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637588" cy="707886"/>
          </a:xfrm>
        </p:spPr>
        <p:txBody>
          <a:bodyPr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1800" b="1" dirty="0">
              <a:solidFill>
                <a:srgbClr val="002060"/>
              </a:solidFill>
              <a:latin typeface="Tahoma" pitchFamily="34" charset="0"/>
            </a:endParaRPr>
          </a:p>
        </p:txBody>
      </p:sp>
      <p:graphicFrame>
        <p:nvGraphicFramePr>
          <p:cNvPr id="5" name="Object 0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065827072"/>
              </p:ext>
            </p:extLst>
          </p:nvPr>
        </p:nvGraphicFramePr>
        <p:xfrm>
          <a:off x="304800" y="1371600"/>
          <a:ext cx="8305800" cy="4702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352800" y="6248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ahoma" pitchFamily="34" charset="0"/>
              </a:rPr>
              <a:t>Current Ratio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 flipV="1">
            <a:off x="20106" y="2438400"/>
            <a:ext cx="5693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500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317500" y="722382"/>
            <a:ext cx="8637588" cy="707886"/>
          </a:xfrm>
        </p:spPr>
        <p:txBody>
          <a:bodyPr anchor="ctr"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</a:p>
        </p:txBody>
      </p:sp>
      <p:graphicFrame>
        <p:nvGraphicFramePr>
          <p:cNvPr id="6" name="Object 102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851190783"/>
              </p:ext>
            </p:extLst>
          </p:nvPr>
        </p:nvGraphicFramePr>
        <p:xfrm>
          <a:off x="152400" y="1524000"/>
          <a:ext cx="8672513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3200400" y="6248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ahoma" pitchFamily="34" charset="0"/>
              </a:rPr>
              <a:t>Debt to Total Assets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 flipV="1">
            <a:off x="144706" y="2895600"/>
            <a:ext cx="5693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500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762000" y="762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/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Activities</a:t>
            </a:r>
            <a:b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 For the Year Ended December 31, 2025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n-US" sz="1800" b="1" dirty="0">
              <a:solidFill>
                <a:srgbClr val="002060"/>
              </a:solidFill>
              <a:latin typeface="Goudy Old Style" pitchFamily="18" charset="0"/>
              <a:cs typeface="Tahoma" pitchFamily="34" charset="0"/>
            </a:endParaRPr>
          </a:p>
        </p:txBody>
      </p:sp>
      <p:graphicFrame>
        <p:nvGraphicFramePr>
          <p:cNvPr id="68763" name="Group 1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64072"/>
              </p:ext>
            </p:extLst>
          </p:nvPr>
        </p:nvGraphicFramePr>
        <p:xfrm>
          <a:off x="266700" y="914400"/>
          <a:ext cx="8610599" cy="4002024"/>
        </p:xfrm>
        <a:graphic>
          <a:graphicData uri="http://schemas.openxmlformats.org/drawingml/2006/table">
            <a:tbl>
              <a:tblPr/>
              <a:tblGrid>
                <a:gridCol w="3200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48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8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10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264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7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Unaudited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54209"/>
                  </a:ext>
                </a:extLst>
              </a:tr>
              <a:tr h="280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Without Donor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Restrictions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With Donor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</a:t>
                      </a:r>
                      <a:r>
                        <a:rPr kumimoji="0" lang="en-US" sz="13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Restrictions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Support and Revenue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Grants -  New York State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474,701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474,701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513,940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Foundation Support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249,617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249,617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384,718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624611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County departments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407,326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407,326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284,259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420966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Medicaid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197,727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197,727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187,799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665029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Contributions of nonfinancial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52,740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52,740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52,740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925146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Donations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128,330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154,830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283,160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122,944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379810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Miscellaneous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20,107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20,107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9,401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2816434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Net assets released from restrictions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16,850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(16,850)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  Total Support and Revenue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1,547,398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137,980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1,685,378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1,555,801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DDC9FC-DEE9-3610-2B79-8D090ECDE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7353"/>
              </p:ext>
            </p:extLst>
          </p:nvPr>
        </p:nvGraphicFramePr>
        <p:xfrm>
          <a:off x="304787" y="5029200"/>
          <a:ext cx="8534426" cy="1473677"/>
        </p:xfrm>
        <a:graphic>
          <a:graphicData uri="http://schemas.openxmlformats.org/drawingml/2006/table">
            <a:tbl>
              <a:tblPr/>
              <a:tblGrid>
                <a:gridCol w="3201214">
                  <a:extLst>
                    <a:ext uri="{9D8B030D-6E8A-4147-A177-3AD203B41FA5}">
                      <a16:colId xmlns:a16="http://schemas.microsoft.com/office/drawing/2014/main" val="1822125902"/>
                    </a:ext>
                  </a:extLst>
                </a:gridCol>
                <a:gridCol w="212960">
                  <a:extLst>
                    <a:ext uri="{9D8B030D-6E8A-4147-A177-3AD203B41FA5}">
                      <a16:colId xmlns:a16="http://schemas.microsoft.com/office/drawing/2014/main" val="292818658"/>
                    </a:ext>
                  </a:extLst>
                </a:gridCol>
                <a:gridCol w="1330543">
                  <a:extLst>
                    <a:ext uri="{9D8B030D-6E8A-4147-A177-3AD203B41FA5}">
                      <a16:colId xmlns:a16="http://schemas.microsoft.com/office/drawing/2014/main" val="1803207410"/>
                    </a:ext>
                  </a:extLst>
                </a:gridCol>
                <a:gridCol w="212960">
                  <a:extLst>
                    <a:ext uri="{9D8B030D-6E8A-4147-A177-3AD203B41FA5}">
                      <a16:colId xmlns:a16="http://schemas.microsoft.com/office/drawing/2014/main" val="2838670856"/>
                    </a:ext>
                  </a:extLst>
                </a:gridCol>
                <a:gridCol w="1147905">
                  <a:extLst>
                    <a:ext uri="{9D8B030D-6E8A-4147-A177-3AD203B41FA5}">
                      <a16:colId xmlns:a16="http://schemas.microsoft.com/office/drawing/2014/main" val="271332850"/>
                    </a:ext>
                  </a:extLst>
                </a:gridCol>
                <a:gridCol w="212960">
                  <a:extLst>
                    <a:ext uri="{9D8B030D-6E8A-4147-A177-3AD203B41FA5}">
                      <a16:colId xmlns:a16="http://schemas.microsoft.com/office/drawing/2014/main" val="14441116"/>
                    </a:ext>
                  </a:extLst>
                </a:gridCol>
                <a:gridCol w="959617">
                  <a:extLst>
                    <a:ext uri="{9D8B030D-6E8A-4147-A177-3AD203B41FA5}">
                      <a16:colId xmlns:a16="http://schemas.microsoft.com/office/drawing/2014/main" val="1598546600"/>
                    </a:ext>
                  </a:extLst>
                </a:gridCol>
                <a:gridCol w="238930">
                  <a:extLst>
                    <a:ext uri="{9D8B030D-6E8A-4147-A177-3AD203B41FA5}">
                      <a16:colId xmlns:a16="http://schemas.microsoft.com/office/drawing/2014/main" val="1751203589"/>
                    </a:ext>
                  </a:extLst>
                </a:gridCol>
                <a:gridCol w="1017337">
                  <a:extLst>
                    <a:ext uri="{9D8B030D-6E8A-4147-A177-3AD203B41FA5}">
                      <a16:colId xmlns:a16="http://schemas.microsoft.com/office/drawing/2014/main" val="335715889"/>
                    </a:ext>
                  </a:extLst>
                </a:gridCol>
              </a:tblGrid>
              <a:tr h="2026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Expenses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660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947467"/>
                  </a:ext>
                </a:extLst>
              </a:tr>
              <a:tr h="223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Program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1,243,643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1,243,643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1,162,905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875404"/>
                  </a:ext>
                </a:extLst>
              </a:tr>
              <a:tr h="223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Management and general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209,059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209,059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283,647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55387"/>
                  </a:ext>
                </a:extLst>
              </a:tr>
              <a:tr h="223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Fundraising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87,856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87,856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75,913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577473"/>
                  </a:ext>
                </a:extLst>
              </a:tr>
              <a:tr h="315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 Total Expenses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1,540,558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1,540,558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1,522,465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11146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  <a:b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Activities</a:t>
            </a:r>
            <a:b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 For the Year Ended December 31, 2025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endParaRPr lang="en-US" sz="1800" b="1" dirty="0">
              <a:latin typeface="Goudy Old Style" pitchFamily="18" charset="0"/>
              <a:cs typeface="Tahoma" pitchFamily="34" charset="0"/>
            </a:endParaRPr>
          </a:p>
        </p:txBody>
      </p:sp>
      <p:graphicFrame>
        <p:nvGraphicFramePr>
          <p:cNvPr id="68763" name="Group 1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160093"/>
              </p:ext>
            </p:extLst>
          </p:nvPr>
        </p:nvGraphicFramePr>
        <p:xfrm>
          <a:off x="129255" y="990600"/>
          <a:ext cx="8885490" cy="4556790"/>
        </p:xfrm>
        <a:graphic>
          <a:graphicData uri="http://schemas.openxmlformats.org/drawingml/2006/table">
            <a:tbl>
              <a:tblPr/>
              <a:tblGrid>
                <a:gridCol w="3780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4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Unaudited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486141"/>
                  </a:ext>
                </a:extLst>
              </a:tr>
              <a:tr h="417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Without Donor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Restrictions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With Donor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</a:t>
                      </a: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Restrictions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Change in Net Assets Before Nonoperating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Income (Expense)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6,840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137,980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144,820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33,336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Nonoperating Income (Expense)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Investment income, net of investment fees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88,722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88,722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57,494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5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Change in Net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95,562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137,980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233,542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90,830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Net Assets, Beginning of Year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1,105,947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22,107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1,128,054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1,037,224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037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i="0" u="none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1" i="0" u="dbl" baseline="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Net Assets, End of Year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1,201,509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160,087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1,361,596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1,128,054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705435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838200" y="152400"/>
            <a:ext cx="8153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Statement of Functional Expenses </a:t>
            </a:r>
            <a:b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For the Year Ended December 31, 2025</a:t>
            </a:r>
          </a:p>
        </p:txBody>
      </p:sp>
      <p:graphicFrame>
        <p:nvGraphicFramePr>
          <p:cNvPr id="68763" name="Group 1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147739"/>
              </p:ext>
            </p:extLst>
          </p:nvPr>
        </p:nvGraphicFramePr>
        <p:xfrm>
          <a:off x="-17929" y="838200"/>
          <a:ext cx="9122635" cy="5471407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54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905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52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                                                                                    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Unaudited  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350683"/>
                  </a:ext>
                </a:extLst>
              </a:tr>
              <a:tr h="352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Program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5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Services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Management </a:t>
                      </a:r>
                      <a:r>
                        <a:rPr kumimoji="0" lang="en-US" sz="135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&amp; General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5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Fundraising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50" b="0" i="0" u="sng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5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35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Salaries and wages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753,418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138,039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31,358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922,815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912,498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Payroll taxes and benefits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152,901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28,014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6,364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187,279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202,741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Total personnel and related costs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906,319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166,053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37,722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1,110,094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1,115,239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053903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Transportation services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67,081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67,081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62,687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In-kind rent, storage, and occupancy costs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46,629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7,911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54,540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54,540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940347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Contracted professional and subcontractor fees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22,623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38,280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61,028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54,326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955337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Depreciation and amortization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58,527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7,220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65,747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52,927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Advertising and promotion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8,964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164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9,265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27,709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Insurance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21,041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1,472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23,253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27,058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Network and website/internet access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27,096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4,879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31,986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26,136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Audit and accounting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26,375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25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26,375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5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24,775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230776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762000" y="132065"/>
            <a:ext cx="8153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Statement of Functional Expenses </a:t>
            </a:r>
            <a:b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For the Year Ended December 31, 2025</a:t>
            </a:r>
          </a:p>
        </p:txBody>
      </p:sp>
      <p:graphicFrame>
        <p:nvGraphicFramePr>
          <p:cNvPr id="68763" name="Group 1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968185"/>
              </p:ext>
            </p:extLst>
          </p:nvPr>
        </p:nvGraphicFramePr>
        <p:xfrm>
          <a:off x="152400" y="609600"/>
          <a:ext cx="8839200" cy="6107370"/>
        </p:xfrm>
        <a:graphic>
          <a:graphicData uri="http://schemas.openxmlformats.org/drawingml/2006/table">
            <a:tbl>
              <a:tblPr/>
              <a:tblGrid>
                <a:gridCol w="206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52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Unaudited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483525"/>
                  </a:ext>
                </a:extLst>
              </a:tr>
              <a:tr h="352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2024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Program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Services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Management </a:t>
                      </a: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&amp; General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Fundraising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sng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Total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Telephone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13,546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13,891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19,087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913291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Medical and prescriptions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12,629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12,629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16,297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450268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Financial assistance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16,671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16,671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10,058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736501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Interest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9,349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9,349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7,494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573041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Printing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7,185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425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7,722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5,356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437681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Travel and conferences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4,186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507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4,705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4,897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Office supplies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3,201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119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1,719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5,039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3,891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Postage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3,065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3,065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3,329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Program supplies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430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574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2,261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366937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Legal and professional fees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2,870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137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3,007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1,863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91497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Staff development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1,366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1,863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3,229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1,007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40243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Sponsored events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397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179549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Miscellaneous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10,540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79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364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10,983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300" dirty="0">
                        <a:solidFill>
                          <a:srgbClr val="002060"/>
                        </a:solidFill>
                        <a:latin typeface="Goudy Old Style" pitchFamily="18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1,131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    Total Functional Expenses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1,243,643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i="0" u="none" baseline="0" dirty="0">
                          <a:solidFill>
                            <a:srgbClr val="002060"/>
                          </a:solidFill>
                          <a:latin typeface="Goudy Old Style" pitchFamily="18" charset="0"/>
                          <a:ea typeface="Tahoma" pitchFamily="34" charset="0"/>
                          <a:cs typeface="Tahoma" pitchFamily="34" charset="0"/>
                        </a:rPr>
                        <a:t>209,059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87,856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1,540,558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itchFamily="18" charset="0"/>
                        </a:rPr>
                        <a:t>1,522,465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619592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17636" y="685800"/>
            <a:ext cx="8637588" cy="769441"/>
          </a:xfrm>
        </p:spPr>
        <p:txBody>
          <a:bodyPr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</a:p>
        </p:txBody>
      </p:sp>
      <p:graphicFrame>
        <p:nvGraphicFramePr>
          <p:cNvPr id="6" name="Object 0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640157809"/>
              </p:ext>
            </p:extLst>
          </p:nvPr>
        </p:nvGraphicFramePr>
        <p:xfrm>
          <a:off x="381001" y="1524000"/>
          <a:ext cx="8497888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505200" y="62484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ahoma" pitchFamily="34" charset="0"/>
              </a:rPr>
              <a:t>Revenue Growth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 rot="-5400000">
            <a:off x="-763587" y="3430588"/>
            <a:ext cx="183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2000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356997"/>
              </p:ext>
            </p:extLst>
          </p:nvPr>
        </p:nvGraphicFramePr>
        <p:xfrm>
          <a:off x="533400" y="1219200"/>
          <a:ext cx="8305800" cy="4930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2209800" y="6248400"/>
            <a:ext cx="5195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Tahoma" pitchFamily="34" charset="0"/>
              </a:rPr>
              <a:t>Program Expenditure Per Total Expenditure</a:t>
            </a:r>
            <a:endParaRPr lang="en-US" sz="2000" b="1" dirty="0">
              <a:solidFill>
                <a:srgbClr val="002060"/>
              </a:solidFill>
              <a:latin typeface="Tahoma" pitchFamily="34" charset="0"/>
            </a:endParaRP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 flipV="1">
            <a:off x="193358" y="2743200"/>
            <a:ext cx="4924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2000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790134"/>
              </p:ext>
            </p:extLst>
          </p:nvPr>
        </p:nvGraphicFramePr>
        <p:xfrm>
          <a:off x="533400" y="1143000"/>
          <a:ext cx="8305800" cy="500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2209800" y="6248400"/>
            <a:ext cx="5908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1800" b="1" dirty="0">
                <a:solidFill>
                  <a:srgbClr val="002060"/>
                </a:solidFill>
                <a:latin typeface="Tahoma" pitchFamily="34" charset="0"/>
              </a:rPr>
              <a:t>Administration</a:t>
            </a:r>
            <a:r>
              <a:rPr lang="en-US" sz="1800" b="1" dirty="0">
                <a:solidFill>
                  <a:srgbClr val="008000"/>
                </a:solidFill>
                <a:latin typeface="Tahoma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Tahoma" pitchFamily="34" charset="0"/>
              </a:rPr>
              <a:t>Expenditure Per Total Expenditure</a:t>
            </a:r>
            <a:endParaRPr lang="en-US" sz="2000" b="1" dirty="0">
              <a:solidFill>
                <a:srgbClr val="002060"/>
              </a:solidFill>
              <a:latin typeface="Tahoma" pitchFamily="34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V="1">
            <a:off x="228601" y="2743200"/>
            <a:ext cx="4924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2000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957193"/>
              </p:ext>
            </p:extLst>
          </p:nvPr>
        </p:nvGraphicFramePr>
        <p:xfrm>
          <a:off x="533400" y="1143000"/>
          <a:ext cx="8305800" cy="500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676400" y="6248400"/>
            <a:ext cx="58833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Personnel Costs as a Percentage of Revenue</a:t>
            </a: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V="1">
            <a:off x="208790" y="2743200"/>
            <a:ext cx="4924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37588" cy="707886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Auditor Communications – Planning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32642" y="1219200"/>
            <a:ext cx="8534400" cy="51816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9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Management’s Responsibilities for the Financial Statements</a:t>
            </a:r>
          </a:p>
          <a:p>
            <a:pPr eaLnBrk="1" hangingPunct="1">
              <a:buClr>
                <a:schemeClr val="accent2"/>
              </a:buClr>
              <a:buFont typeface="Wingdings" pitchFamily="2" charset="2"/>
              <a:buNone/>
            </a:pPr>
            <a:endParaRPr lang="en-US" sz="17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9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Auditor’s Responsibility Under Auditing Standards Generally Accepted in the United States of America   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Financial statements presented fairly, in all material respects, and in conformity with General Accepted Accounting Principles (GAAP)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Reasonable assurance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Understanding of, but no opinion on internal control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Communication of significant matters relating to your responsibilities in overseeing the financial reporting process</a:t>
            </a:r>
          </a:p>
          <a:p>
            <a:pPr lvl="1"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sz="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9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Scope and Timing of the Audit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Preliminary &amp; final fieldwork performed March 2026 – April 2026 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Documentation of internal control, purchasing/cash disbursement test and payroll transaction test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Audit of assets, liabilities, analytical review of balances based on expectations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Various clean-up and wrap-up procedures – May 2026 – Our Offices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Financial statement and report preparation, partner review, TSR (Independent partner review), general cleanup</a:t>
            </a:r>
          </a:p>
          <a:p>
            <a:pPr marL="457200" lvl="1" indent="0" eaLnBrk="1" hangingPunct="1">
              <a:buClr>
                <a:srgbClr val="006600"/>
              </a:buClr>
              <a:buNone/>
            </a:pPr>
            <a:endParaRPr lang="en-US" sz="15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9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Significant Risks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Accounts receivable and corresponding billings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Cutoff related to assets and liabilities</a:t>
            </a:r>
          </a:p>
          <a:p>
            <a:pPr lvl="1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Payroll and allowability and allocation of expenses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sz="180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Clr>
                <a:schemeClr val="accent2"/>
              </a:buClr>
              <a:buFont typeface="Wingdings" pitchFamily="2" charset="2"/>
              <a:buNone/>
            </a:pPr>
            <a:endParaRPr lang="en-US" sz="1800" dirty="0">
              <a:solidFill>
                <a:schemeClr val="tx2"/>
              </a:solidFill>
              <a:latin typeface="Tahoma" pitchFamily="34" charset="0"/>
            </a:endParaRP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sz="2000" dirty="0">
              <a:solidFill>
                <a:schemeClr val="tx2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2000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177895"/>
              </p:ext>
            </p:extLst>
          </p:nvPr>
        </p:nvGraphicFramePr>
        <p:xfrm>
          <a:off x="533400" y="1143000"/>
          <a:ext cx="8305800" cy="500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676400" y="6248400"/>
            <a:ext cx="67104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Fringe</a:t>
            </a:r>
            <a:r>
              <a:rPr lang="en-US" sz="2000" b="1" dirty="0">
                <a:solidFill>
                  <a:srgbClr val="008000"/>
                </a:solidFill>
                <a:latin typeface="Tahoma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Benefits as a Percentage of Personnel Costs</a:t>
            </a: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V="1">
            <a:off x="304801" y="2743200"/>
            <a:ext cx="4924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62000" y="228600"/>
            <a:ext cx="7848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/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Cash Flows</a:t>
            </a:r>
            <a:b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 For the Year Ended December 31, 2025</a:t>
            </a:r>
          </a:p>
        </p:txBody>
      </p:sp>
      <p:graphicFrame>
        <p:nvGraphicFramePr>
          <p:cNvPr id="2" name="Group 972">
            <a:extLst>
              <a:ext uri="{FF2B5EF4-FFF2-40B4-BE49-F238E27FC236}">
                <a16:creationId xmlns:a16="http://schemas.microsoft.com/office/drawing/2014/main" id="{DAA9FA66-94EF-53A3-5F39-5C51E3116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97396"/>
              </p:ext>
            </p:extLst>
          </p:nvPr>
        </p:nvGraphicFramePr>
        <p:xfrm>
          <a:off x="262900" y="1371600"/>
          <a:ext cx="8704263" cy="3985324"/>
        </p:xfrm>
        <a:graphic>
          <a:graphicData uri="http://schemas.openxmlformats.org/drawingml/2006/table">
            <a:tbl>
              <a:tblPr/>
              <a:tblGrid>
                <a:gridCol w="5510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23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sng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Unaudited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Net Cash Provided (Used) by Operating Activities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29,848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(41,667)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Net Cash Provided (Used) by Investing Activities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(145,010)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(35,282)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Net Cash Provided (Used) by Financing Activities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(33,586)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(27,682)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Net Increase (Decrease) in Cash and Cash Equivalents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(148,748)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(104,631)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Cash and Cash Equivalents, Beginning of Year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557,444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662,075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Cash and Cash Equivalents, End of Year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408,696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557,444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026617"/>
                  </a:ext>
                </a:extLst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Noncash Transactions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948210"/>
                  </a:ext>
                </a:extLst>
              </a:tr>
              <a:tr h="20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Unrealized gains (losses) on investments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45,724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-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95296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1" y="468652"/>
            <a:ext cx="8637588" cy="1015663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</a:rPr>
              <a:t>Columbia County Community Healthcare Consortium, Inc.</a:t>
            </a:r>
            <a:br>
              <a:rPr lang="en-US" sz="1800" b="1" dirty="0">
                <a:solidFill>
                  <a:srgbClr val="002060"/>
                </a:solidFill>
                <a:latin typeface="Goudy Old Style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</a:rPr>
              <a:t>Independent Auditors’ Report and</a:t>
            </a:r>
            <a:br>
              <a:rPr lang="en-US" sz="1800" b="1" dirty="0">
                <a:solidFill>
                  <a:srgbClr val="002060"/>
                </a:solidFill>
                <a:latin typeface="Goudy Old Style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Goudy Old Style" pitchFamily="18" charset="0"/>
              </a:rPr>
              <a:t>Notes to Financial Statements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20650" y="1828800"/>
            <a:ext cx="8947150" cy="4419600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Independent Auditors’ Report – pages 1 through 3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Notes to Financial Statements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1 - Nature of Operations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2  </a:t>
            </a: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ea typeface="FangSong" pitchFamily="49" charset="-122"/>
                <a:cs typeface="Tahoma" pitchFamily="34" charset="0"/>
              </a:rPr>
              <a:t>-</a:t>
            </a: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 Summary of Significant Accounting Policies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Used for Preparing the Financial Statements (beginning on page 8)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Notes 2/6 – Accounts Receivable and Unconditional Promises to Give, Net/Bad Debts (page 8   and 16)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3 – Liquidity and Availability of Financial Assets (page 14)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4 – Investments (pages 14-15)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8 – Leases (pages 16-17)</a:t>
            </a:r>
          </a:p>
          <a:p>
            <a:pPr lvl="1">
              <a:buFontTx/>
              <a:buChar char="o"/>
            </a:pP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9 – Net Assets With Donor Restrictions (page 17)</a:t>
            </a:r>
          </a:p>
          <a:p>
            <a:pPr lvl="1">
              <a:buFontTx/>
              <a:buChar char="o"/>
            </a:pPr>
            <a:r>
              <a:rPr lang="en-US" sz="160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Note </a:t>
            </a:r>
            <a:r>
              <a:rPr lang="en-US" sz="1600" dirty="0">
                <a:solidFill>
                  <a:srgbClr val="002060"/>
                </a:solidFill>
                <a:latin typeface="Goudy Old Style" pitchFamily="18" charset="0"/>
                <a:cs typeface="Tahoma" pitchFamily="34" charset="0"/>
              </a:rPr>
              <a:t>13 – Concentrations (pages 18-19)</a:t>
            </a:r>
          </a:p>
          <a:p>
            <a:pPr marL="457200" lvl="1" indent="0">
              <a:buNone/>
            </a:pPr>
            <a:endParaRPr lang="en-US" sz="1600" dirty="0">
              <a:latin typeface="Gouty Old Style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7924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 </a:t>
            </a: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2025 Audit 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1905000"/>
            <a:ext cx="7315200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61963"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Summary</a:t>
            </a:r>
          </a:p>
          <a:p>
            <a:pPr>
              <a:buFont typeface="Wingdings" pitchFamily="2" charset="2"/>
              <a:buChar char="q"/>
              <a:defRPr/>
            </a:pPr>
            <a:endParaRPr lang="en-US" sz="18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en-US" sz="18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endParaRPr lang="en-US" sz="18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marL="0" lvl="1" indent="457200">
              <a:buFont typeface="Wingdings" pitchFamily="2" charset="2"/>
              <a:buChar char="q"/>
              <a:defRPr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Questions?</a:t>
            </a: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Thank you for your time this afternoon!</a:t>
            </a:r>
          </a:p>
        </p:txBody>
      </p:sp>
      <p:pic>
        <p:nvPicPr>
          <p:cNvPr id="33795" name="Picture 31" descr="gramuglia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4977063"/>
            <a:ext cx="3048000" cy="13368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 descr="Hospital | Emergency | Primary Care | Rehabilitation">
            <a:extLst>
              <a:ext uri="{FF2B5EF4-FFF2-40B4-BE49-F238E27FC236}">
                <a16:creationId xmlns:a16="http://schemas.microsoft.com/office/drawing/2014/main" id="{7BCA0820-9201-F9AE-84DB-0B4B318FA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5" y="848083"/>
            <a:ext cx="3470920" cy="11232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37588" cy="707886"/>
          </a:xfrm>
        </p:spPr>
        <p:txBody>
          <a:bodyPr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Auditor Communications – Conclusion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sp>
        <p:nvSpPr>
          <p:cNvPr id="6148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228600" y="1219200"/>
            <a:ext cx="8534400" cy="54864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Qualitative Aspects of Accounting Practices</a:t>
            </a:r>
          </a:p>
          <a:p>
            <a:pPr lvl="1" eaLnBrk="1" hangingPunct="1">
              <a:buClr>
                <a:srgbClr val="002060"/>
              </a:buClr>
              <a:buSzPct val="70000"/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Significant Accounting Policies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Policies referenced in Note 2 to the financial statements</a:t>
            </a:r>
          </a:p>
          <a:p>
            <a:pPr lvl="2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new accounting policies were adopted and the application of existing policies was not changed during 2025</a:t>
            </a:r>
            <a:endParaRPr lang="en-US" sz="1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unusual transactions for which there is a lack of authoritative guidance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All significant transactions have been recognized in the proper period</a:t>
            </a:r>
          </a:p>
          <a:p>
            <a:pPr lvl="1" eaLnBrk="1" hangingPunct="1">
              <a:buClr>
                <a:srgbClr val="002060"/>
              </a:buClr>
              <a:buSzPct val="70000"/>
              <a:buFont typeface="Wingdings" pitchFamily="2" charset="2"/>
              <a:buChar char="v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Accounting Estimates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Disclosed and are reasonable to financial statements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Significant accounting estimates:</a:t>
            </a:r>
          </a:p>
          <a:p>
            <a:pPr lvl="3" eaLnBrk="1" hangingPunct="1">
              <a:buClr>
                <a:srgbClr val="002060"/>
              </a:buClr>
              <a:buSzPct val="70000"/>
              <a:buFont typeface="Wingdings" pitchFamily="2" charset="2"/>
              <a:buChar char="v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Estimate of depreciation and the estimate of the allowance for credit losses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We evaluated the key factors and assumptions and determined them reasonable</a:t>
            </a:r>
          </a:p>
          <a:p>
            <a:pPr lvl="1" eaLnBrk="1" hangingPunct="1">
              <a:buClr>
                <a:srgbClr val="002060"/>
              </a:buClr>
              <a:buSzPct val="70000"/>
              <a:buFont typeface="Wingdings" pitchFamily="2" charset="2"/>
              <a:buChar char="v"/>
            </a:pPr>
            <a:r>
              <a:rPr lang="en-US" sz="1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Disclosures</a:t>
            </a:r>
          </a:p>
          <a:p>
            <a:pPr lvl="2" eaLnBrk="1" hangingPunct="1">
              <a:buClr>
                <a:srgbClr val="002060"/>
              </a:buClr>
              <a:buSzPct val="70000"/>
              <a:buFont typeface="Courier New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Disclosures are neutral, consistent, and clear</a:t>
            </a:r>
          </a:p>
          <a:p>
            <a:pPr lvl="1" eaLnBrk="1" hangingPunct="1">
              <a:buClr>
                <a:schemeClr val="tx2"/>
              </a:buClr>
              <a:buSzPct val="70000"/>
              <a:buFontTx/>
              <a:buNone/>
            </a:pPr>
            <a:endParaRPr lang="en-US" sz="120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eaLnBrk="1" hangingPunct="1">
              <a:buClr>
                <a:schemeClr val="tx2"/>
              </a:buClr>
              <a:buSzPct val="70000"/>
              <a:buFontTx/>
              <a:buNone/>
            </a:pPr>
            <a:endParaRPr lang="en-US" sz="1600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37588" cy="707886"/>
          </a:xfrm>
        </p:spPr>
        <p:txBody>
          <a:bodyPr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Auditor Communications – Conclusion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61596" y="1143000"/>
            <a:ext cx="8561388" cy="48768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Difficulties Encountered in Performing the Audit</a:t>
            </a:r>
          </a:p>
          <a:p>
            <a:pPr lvl="1" eaLnBrk="1" hangingPunct="1">
              <a:buClr>
                <a:srgbClr val="002060"/>
              </a:buClr>
              <a:buSzPct val="100000"/>
              <a:buFont typeface="Wingdings" pitchFamily="2" charset="2"/>
              <a:buChar char="v"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Management was cooperative. We encountered no significant difficulties in dealing with management</a:t>
            </a: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Corrected and Uncorrected Misstatements</a:t>
            </a:r>
          </a:p>
          <a:p>
            <a:pPr lvl="1" eaLnBrk="1" hangingPunct="1">
              <a:buClr>
                <a:srgbClr val="002060"/>
              </a:buClr>
              <a:buSzPct val="100000"/>
              <a:buFont typeface="Wingdings" pitchFamily="2" charset="2"/>
              <a:buChar char="v"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There were six journal entries made that increased the change in net assets by $126,396 </a:t>
            </a:r>
          </a:p>
          <a:p>
            <a:pPr lvl="1" eaLnBrk="1" hangingPunct="1">
              <a:buClr>
                <a:srgbClr val="002060"/>
              </a:buClr>
              <a:buSzPct val="100000"/>
              <a:buFont typeface="Wingdings" pitchFamily="2" charset="2"/>
              <a:buChar char="v"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significant uncorrected audit adjustments</a:t>
            </a:r>
          </a:p>
          <a:p>
            <a:pPr marL="457200" lvl="1" indent="0" eaLnBrk="1" hangingPunct="1">
              <a:buClr>
                <a:srgbClr val="006600"/>
              </a:buClr>
              <a:buSzPct val="70000"/>
              <a:buNone/>
            </a:pPr>
            <a:endParaRPr lang="en-US" sz="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1" indent="0" eaLnBrk="1" hangingPunct="1">
              <a:buClr>
                <a:srgbClr val="006600"/>
              </a:buClr>
              <a:buSzPct val="70000"/>
              <a:buNone/>
            </a:pPr>
            <a:endParaRPr lang="en-US" sz="2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1" indent="0" eaLnBrk="1" hangingPunct="1">
              <a:buClr>
                <a:srgbClr val="006600"/>
              </a:buClr>
              <a:buSzPct val="70000"/>
              <a:buNone/>
            </a:pPr>
            <a:endParaRPr lang="en-US" sz="6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  <a:defRPr/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Management Representations</a:t>
            </a:r>
          </a:p>
          <a:p>
            <a:pPr lvl="1" eaLnBrk="1" hangingPunct="1">
              <a:buClr>
                <a:srgbClr val="002060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Requested representations from management which are included in the management representation letter dated June __, 2026</a:t>
            </a: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  <a:defRPr/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Management Consultations with Other Independent Accountants</a:t>
            </a:r>
          </a:p>
          <a:p>
            <a:pPr lvl="1" eaLnBrk="1" hangingPunct="1">
              <a:buClr>
                <a:srgbClr val="002060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None to our knowledge</a:t>
            </a:r>
          </a:p>
          <a:p>
            <a:pPr eaLnBrk="1" hangingPunct="1">
              <a:buClr>
                <a:srgbClr val="002060"/>
              </a:buClr>
              <a:buFont typeface="Wingdings" pitchFamily="2" charset="2"/>
              <a:buChar char="q"/>
              <a:defRPr/>
            </a:pPr>
            <a:r>
              <a:rPr lang="en-US" sz="17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Other Audit Findings or Issues</a:t>
            </a:r>
          </a:p>
          <a:p>
            <a:pPr lvl="1" eaLnBrk="1" hangingPunct="1"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sz="15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issues discussed prior to our retention as independent auditors</a:t>
            </a:r>
          </a:p>
          <a:p>
            <a:pPr marL="457200" lvl="1" indent="0" eaLnBrk="1" hangingPunct="1">
              <a:buClr>
                <a:srgbClr val="006600"/>
              </a:buClr>
              <a:buNone/>
              <a:defRPr/>
            </a:pPr>
            <a:endParaRPr lang="en-US" sz="1600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16DD64-AEFA-5C4B-1316-026BD50A486A}"/>
              </a:ext>
            </a:extLst>
          </p:cNvPr>
          <p:cNvSpPr txBox="1"/>
          <p:nvPr/>
        </p:nvSpPr>
        <p:spPr>
          <a:xfrm>
            <a:off x="457200" y="2885428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7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Disagreements with Management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v"/>
            </a:pPr>
            <a:r>
              <a:rPr lang="en-US" sz="15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C268E77-A00C-8AF5-06EC-509892E1C0B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5616714"/>
            <a:ext cx="8225204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q"/>
            </a:pPr>
            <a:r>
              <a:rPr lang="en-US" sz="1700" dirty="0">
                <a:solidFill>
                  <a:srgbClr val="002060"/>
                </a:solidFill>
                <a:latin typeface="Tahoma" charset="0"/>
              </a:rPr>
              <a:t>Other Services To Be Performed</a:t>
            </a:r>
          </a:p>
          <a:p>
            <a:pPr lvl="1" fontAlgn="auto">
              <a:lnSpc>
                <a:spcPct val="110000"/>
              </a:lnSpc>
              <a:spcAft>
                <a:spcPts val="0"/>
              </a:spcAft>
              <a:buClr>
                <a:srgbClr val="002060"/>
              </a:buClr>
              <a:buSzPct val="100000"/>
              <a:buFont typeface="Wingdings" pitchFamily="2" charset="2"/>
              <a:buChar char="v"/>
            </a:pPr>
            <a:r>
              <a:rPr lang="en-US" sz="1500" dirty="0">
                <a:solidFill>
                  <a:srgbClr val="002060"/>
                </a:solidFill>
                <a:latin typeface="Tahoma" charset="0"/>
              </a:rPr>
              <a:t>Information Returns – To be filed prior to extended due date of November 15,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95300" y="113437"/>
            <a:ext cx="81534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Financial Position</a:t>
            </a:r>
            <a:b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December 31, 2025</a:t>
            </a:r>
          </a:p>
        </p:txBody>
      </p:sp>
      <p:graphicFrame>
        <p:nvGraphicFramePr>
          <p:cNvPr id="37174" name="Group 3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097919"/>
              </p:ext>
            </p:extLst>
          </p:nvPr>
        </p:nvGraphicFramePr>
        <p:xfrm>
          <a:off x="152400" y="990600"/>
          <a:ext cx="8420100" cy="5195716"/>
        </p:xfrm>
        <a:graphic>
          <a:graphicData uri="http://schemas.openxmlformats.org/drawingml/2006/table">
            <a:tbl>
              <a:tblPr/>
              <a:tblGrid>
                <a:gridCol w="4965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                                                           Assets                                           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Unaudited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Current Assets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Cash and cash equivalents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408,696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557,444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Accounts receivable and unconditional promises to give, net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358,513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303,083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815446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Investments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565,710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485,757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Prepaid expenses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6,146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32,129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Current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1,339,065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1,378,413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3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Vehicles and equipment, net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Furniture, fixtures and equipment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>
                          <a:solidFill>
                            <a:srgbClr val="002060"/>
                          </a:solidFill>
                          <a:latin typeface="Goudy Old Style" panose="02020502050305020303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130,938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dirty="0">
                          <a:solidFill>
                            <a:srgbClr val="002060"/>
                          </a:solidFill>
                          <a:latin typeface="Goudy Old Style" panose="02020502050305020303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158,358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660736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Vehicles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348,074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260,508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369149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479,012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418,866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42620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Less accumulated depreciation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353,121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370,938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70299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Net Property and Equipment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125,891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47,928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C5279D-2382-B1C7-CC69-72E486094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63989"/>
              </p:ext>
            </p:extLst>
          </p:nvPr>
        </p:nvGraphicFramePr>
        <p:xfrm>
          <a:off x="304800" y="1752600"/>
          <a:ext cx="7924800" cy="1874520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39822403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4811454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30417392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318144488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36979304"/>
                    </a:ext>
                  </a:extLst>
                </a:gridCol>
              </a:tblGrid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1" i="0" u="sng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Unaudited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8370860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35861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Finance lease right-of-use assets, net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30,736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88,012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90708"/>
                  </a:ext>
                </a:extLst>
              </a:tr>
              <a:tr h="297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973916"/>
                  </a:ext>
                </a:extLst>
              </a:tr>
              <a:tr h="31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1,495,692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1,514,353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99966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3E85A60B-D870-5B70-6813-9D0BA861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47188"/>
            <a:ext cx="81534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Financial Position</a:t>
            </a:r>
            <a:b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December 31,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83D86-33EA-62A3-153A-E73F214DD233}"/>
              </a:ext>
            </a:extLst>
          </p:cNvPr>
          <p:cNvSpPr txBox="1"/>
          <p:nvPr/>
        </p:nvSpPr>
        <p:spPr>
          <a:xfrm>
            <a:off x="2286000" y="1210657"/>
            <a:ext cx="4624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FF33"/>
              </a:buClr>
              <a:buSzPct val="70000"/>
              <a:buFont typeface="Wingdings" pitchFamily="2" charset="2"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Goudy Old Style" panose="02020502050305020303" pitchFamily="18" charset="0"/>
              </a:rPr>
              <a:t>Assets</a:t>
            </a:r>
          </a:p>
        </p:txBody>
      </p:sp>
    </p:spTree>
    <p:extLst>
      <p:ext uri="{BB962C8B-B14F-4D97-AF65-F5344CB8AC3E}">
        <p14:creationId xmlns:p14="http://schemas.microsoft.com/office/powerpoint/2010/main" val="2350638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609739"/>
            <a:ext cx="8637588" cy="707886"/>
          </a:xfrm>
        </p:spPr>
        <p:txBody>
          <a:bodyPr/>
          <a:lstStyle/>
          <a:p>
            <a:pPr algn="ctr" eaLnBrk="1" hangingPunct="1"/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br>
              <a:rPr lang="en-US" sz="2000" b="1" dirty="0">
                <a:solidFill>
                  <a:srgbClr val="002060"/>
                </a:solidFill>
                <a:latin typeface="Tahoma" pitchFamily="34" charset="0"/>
              </a:rPr>
            </a:br>
            <a:r>
              <a:rPr lang="en-US" sz="2000" b="1" dirty="0">
                <a:solidFill>
                  <a:srgbClr val="002060"/>
                </a:solidFill>
                <a:latin typeface="Tahoma" pitchFamily="34" charset="0"/>
              </a:rPr>
              <a:t> Industry Comparison</a:t>
            </a:r>
            <a:endParaRPr lang="en-US" sz="1800" b="1" dirty="0">
              <a:solidFill>
                <a:srgbClr val="002060"/>
              </a:solidFill>
              <a:latin typeface="Tahoma" pitchFamily="34" charset="0"/>
            </a:endParaRPr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31872272"/>
              </p:ext>
            </p:extLst>
          </p:nvPr>
        </p:nvGraphicFramePr>
        <p:xfrm>
          <a:off x="304800" y="1524000"/>
          <a:ext cx="8305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1676400" y="6248400"/>
            <a:ext cx="6097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Investments &amp; Reserves to Total Net Assets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3885509"/>
              </p:ext>
            </p:extLst>
          </p:nvPr>
        </p:nvGraphicFramePr>
        <p:xfrm>
          <a:off x="457200" y="1143000"/>
          <a:ext cx="7877175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676400" y="6248400"/>
            <a:ext cx="609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Tahoma" pitchFamily="34" charset="0"/>
              </a:rPr>
              <a:t>Average Days A/R Collection Process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 rot="-5400000">
            <a:off x="-687239" y="2968774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Tahoma" pitchFamily="34" charset="0"/>
              </a:rPr>
              <a:t>Percentage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381000" y="457200"/>
            <a:ext cx="86375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Columbia County Community Healthcare Consortium, Inc.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j-ea"/>
                <a:cs typeface="+mj-cs"/>
              </a:rPr>
              <a:t> Industry Comparison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026"/>
          <p:cNvSpPr txBox="1">
            <a:spLocks noChangeArrowheads="1"/>
          </p:cNvSpPr>
          <p:nvPr/>
        </p:nvSpPr>
        <p:spPr bwMode="auto">
          <a:xfrm>
            <a:off x="571500" y="76200"/>
            <a:ext cx="800100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  <a:cs typeface="Tahoma" pitchFamily="34" charset="0"/>
              </a:rPr>
              <a:t>Columbia County Community Healthcare Consortium, Inc.</a:t>
            </a:r>
          </a:p>
          <a:p>
            <a:pPr algn="ctr" eaLnBrk="0" hangingPunct="0"/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Statement of Financial Position</a:t>
            </a:r>
            <a:b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</a:br>
            <a:r>
              <a:rPr lang="en-US" sz="1700" b="1" dirty="0">
                <a:solidFill>
                  <a:srgbClr val="002060"/>
                </a:solidFill>
                <a:latin typeface="Goudy Old Style" panose="02020502050305020303" pitchFamily="18" charset="0"/>
              </a:rPr>
              <a:t>December 31, 2025</a:t>
            </a:r>
          </a:p>
          <a:p>
            <a:pPr algn="ctr" eaLnBrk="0" hangingPunct="0"/>
            <a:endParaRPr lang="en-US" sz="2000" b="1" dirty="0">
              <a:solidFill>
                <a:srgbClr val="008000"/>
              </a:solidFill>
              <a:latin typeface="Tahoma" pitchFamily="34" charset="0"/>
            </a:endParaRPr>
          </a:p>
        </p:txBody>
      </p:sp>
      <p:graphicFrame>
        <p:nvGraphicFramePr>
          <p:cNvPr id="41146" name="Group 12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0363"/>
              </p:ext>
            </p:extLst>
          </p:nvPr>
        </p:nvGraphicFramePr>
        <p:xfrm>
          <a:off x="236934" y="762000"/>
          <a:ext cx="8670132" cy="5857842"/>
        </p:xfrm>
        <a:graphic>
          <a:graphicData uri="http://schemas.openxmlformats.org/drawingml/2006/table">
            <a:tbl>
              <a:tblPr/>
              <a:tblGrid>
                <a:gridCol w="4588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0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8956261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66393522"/>
                    </a:ext>
                  </a:extLst>
                </a:gridCol>
              </a:tblGrid>
              <a:tr h="6858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                                                 Liabilities and Net Assets                                        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Unaudited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Current Liabilities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1" i="0" u="sng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2024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Accounts payable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15,519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14,246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Accrued wages and benefits payable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Accrued compensated absences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13,703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20,595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26,858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19,789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Accrued expenses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22,178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25,338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5649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Current portion of finance lease liabilities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31,218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27,521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391259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Refundable advances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30,883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227,500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813699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Current Liabilities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134,096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341,252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1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Other Liabilities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Finance lease liabilities, net of current installments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45,047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Liabilities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134,096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  <a:ea typeface="+mn-ea"/>
                          <a:cs typeface="+mn-cs"/>
                        </a:rPr>
                        <a:t>386,299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205335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Net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Without donor restrictions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1,201,509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1,105,947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176383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With donor restrictions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160,087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22,107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Net Assets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1,361,596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Goudy Old Style" panose="02020502050305020303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1,128,054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28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      Total Liabilities and Net Assets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1,495,692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$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3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Goudy Old Style" panose="02020502050305020303" pitchFamily="18" charset="0"/>
                        </a:rPr>
                        <a:t>1,514,353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12993</TotalTime>
  <Words>1664</Words>
  <Application>Microsoft Office PowerPoint</Application>
  <PresentationFormat>On-screen Show (4:3)</PresentationFormat>
  <Paragraphs>570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Courier New</vt:lpstr>
      <vt:lpstr>Garamond</vt:lpstr>
      <vt:lpstr>Goudy Old Style</vt:lpstr>
      <vt:lpstr>Gouty Old Style</vt:lpstr>
      <vt:lpstr>Tahoma</vt:lpstr>
      <vt:lpstr>Times New Roman</vt:lpstr>
      <vt:lpstr>Wingdings</vt:lpstr>
      <vt:lpstr>Custom Design</vt:lpstr>
      <vt:lpstr>Office Theme</vt:lpstr>
      <vt:lpstr>PowerPoint Presentation</vt:lpstr>
      <vt:lpstr>Columbia County Community Healthcare Consortium, Inc. Auditor Communications – Planning</vt:lpstr>
      <vt:lpstr>Columbia County Community Healthcare Consortium, Inc. Auditor Communications – Conclusion</vt:lpstr>
      <vt:lpstr>Columbia County Community Healthcare Consortium, Inc. Auditor Communications – Conclusion</vt:lpstr>
      <vt:lpstr>PowerPoint Presentation</vt:lpstr>
      <vt:lpstr>PowerPoint Presentation</vt:lpstr>
      <vt:lpstr>Columbia County Community Healthcare Consortium, Inc.  Industry Comparison</vt:lpstr>
      <vt:lpstr>PowerPoint Presentation</vt:lpstr>
      <vt:lpstr>PowerPoint Presentation</vt:lpstr>
      <vt:lpstr>Columbia County Community Healthcare Consortium, Inc.  Industry Comparison</vt:lpstr>
      <vt:lpstr>Columbia County Community Healthcare Consortium, Inc.  Industry Comparison</vt:lpstr>
      <vt:lpstr>PowerPoint Presentation</vt:lpstr>
      <vt:lpstr>PowerPoint Presentation</vt:lpstr>
      <vt:lpstr>PowerPoint Presentation</vt:lpstr>
      <vt:lpstr>PowerPoint Presentation</vt:lpstr>
      <vt:lpstr>Columbia County Community Healthcare Consortium, Inc.  Industry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Columbia County Community Healthcare Consortium, Inc. Independent Auditors’ Report and Notes to Financial Statements</vt:lpstr>
      <vt:lpstr>PowerPoint Presentation</vt:lpstr>
      <vt:lpstr>Thank you for your time this afternoon!</vt:lpstr>
    </vt:vector>
  </TitlesOfParts>
  <Company>Marvin and 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H.H. Funding 2000 ARC Industry Comparison</dc:title>
  <dc:creator>Admin Marvin</dc:creator>
  <cp:lastModifiedBy>Joshua Gowie</cp:lastModifiedBy>
  <cp:revision>778</cp:revision>
  <cp:lastPrinted>2026-06-02T21:21:57Z</cp:lastPrinted>
  <dcterms:created xsi:type="dcterms:W3CDTF">2002-08-21T15:12:37Z</dcterms:created>
  <dcterms:modified xsi:type="dcterms:W3CDTF">2026-06-03T16:09:57Z</dcterms:modified>
</cp:coreProperties>
</file>